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7" r:id="rId3"/>
    <p:sldId id="258" r:id="rId4"/>
    <p:sldId id="266" r:id="rId5"/>
    <p:sldId id="267" r:id="rId6"/>
    <p:sldId id="268" r:id="rId7"/>
    <p:sldId id="259" r:id="rId8"/>
    <p:sldId id="260" r:id="rId9"/>
    <p:sldId id="261" r:id="rId10"/>
    <p:sldId id="262" r:id="rId11"/>
    <p:sldId id="263" r:id="rId12"/>
    <p:sldId id="265" r:id="rId13"/>
    <p:sldId id="264"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138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DDD7F9-E6E9-497E-AEC4-DEA25271538B}" type="datetimeFigureOut">
              <a:rPr lang="en-US" smtClean="0"/>
              <a:pPr/>
              <a:t>7/17/2022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9A5C87-932A-4164-9EA4-AF9D08A14FA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01B8353C-FD49-4EBC-BCD0-E0EC36C7D471}" type="datetime1">
              <a:rPr lang="en-US" smtClean="0"/>
              <a:t>7/17/2022</a:t>
            </a:fld>
            <a:endParaRPr lang="en-US"/>
          </a:p>
        </p:txBody>
      </p:sp>
      <p:sp>
        <p:nvSpPr>
          <p:cNvPr id="17" name="Footer Placeholder 16"/>
          <p:cNvSpPr>
            <a:spLocks noGrp="1"/>
          </p:cNvSpPr>
          <p:nvPr>
            <p:ph type="ftr" sz="quarter" idx="11"/>
          </p:nvPr>
        </p:nvSpPr>
        <p:spPr/>
        <p:txBody>
          <a:bodyPr/>
          <a:lstStyle/>
          <a:p>
            <a:r>
              <a:rPr lang="en-US"/>
              <a:t>DEPARTMENT OF CHEMISTRY                                       SGGSJ GC PAONTA SAHIB</a:t>
            </a:r>
          </a:p>
        </p:txBody>
      </p:sp>
      <p:sp>
        <p:nvSpPr>
          <p:cNvPr id="29" name="Slide Number Placeholder 28"/>
          <p:cNvSpPr>
            <a:spLocks noGrp="1"/>
          </p:cNvSpPr>
          <p:nvPr>
            <p:ph type="sldNum" sz="quarter" idx="12"/>
          </p:nvPr>
        </p:nvSpPr>
        <p:spPr/>
        <p:txBody>
          <a:bodyPr/>
          <a:lstStyle/>
          <a:p>
            <a:fld id="{2470DCDD-C3D5-4B61-A4FF-E0E452A4A38E}"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41C656A-5AB9-4529-8129-5E3E14F47B82}" type="datetime1">
              <a:rPr lang="en-US" smtClean="0"/>
              <a:t>7/17/2022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2470DCDD-C3D5-4B61-A4FF-E0E452A4A38E}" type="slidenum">
              <a:rPr lang="en-US" smtClean="0"/>
              <a:pPr/>
              <a:t>‹#›</a:t>
            </a:fld>
            <a:endParaRPr lang="en-US"/>
          </a:p>
        </p:txBody>
      </p:sp>
      <p:sp>
        <p:nvSpPr>
          <p:cNvPr id="7" name="TextBox 6">
            <a:extLst>
              <a:ext uri="{FF2B5EF4-FFF2-40B4-BE49-F238E27FC236}">
                <a16:creationId xmlns:a16="http://schemas.microsoft.com/office/drawing/2014/main" id="{BD459570-29DA-4B5C-B280-F317E1247909}"/>
              </a:ext>
            </a:extLst>
          </p:cNvPr>
          <p:cNvSpPr txBox="1"/>
          <p:nvPr userDrawn="1"/>
        </p:nvSpPr>
        <p:spPr>
          <a:xfrm rot="19809785" flipH="1">
            <a:off x="3444240" y="2895600"/>
            <a:ext cx="3048001" cy="1754326"/>
          </a:xfrm>
          <a:prstGeom prst="rect">
            <a:avLst/>
          </a:prstGeom>
          <a:noFill/>
        </p:spPr>
        <p:txBody>
          <a:bodyPr wrap="square" rtlCol="0">
            <a:spAutoFit/>
          </a:bodyPr>
          <a:lstStyle/>
          <a:p>
            <a:r>
              <a:rPr lang="en-US" sz="3600" dirty="0">
                <a:solidFill>
                  <a:schemeClr val="bg1">
                    <a:lumMod val="50000"/>
                    <a:lumOff val="50000"/>
                  </a:schemeClr>
                </a:solidFill>
              </a:rPr>
              <a:t>A.J DEPTT OF CHEMISTRY</a:t>
            </a:r>
            <a:endParaRPr lang="en-IN" sz="3600" dirty="0">
              <a:solidFill>
                <a:schemeClr val="bg1">
                  <a:lumMod val="50000"/>
                  <a:lumOff val="50000"/>
                </a:scheme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4B119454-F217-416E-9AC6-3F896DD6E4E2}" type="datetime1">
              <a:rPr lang="en-US" smtClean="0"/>
              <a:t>7/17/2022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a:xfrm>
            <a:off x="7924800" y="6416675"/>
            <a:ext cx="762000" cy="365125"/>
          </a:xfrm>
        </p:spPr>
        <p:txBody>
          <a:bodyPr/>
          <a:lstStyle/>
          <a:p>
            <a:fld id="{2470DCDD-C3D5-4B61-A4FF-E0E452A4A38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C30176D-2A49-40FA-A810-A82509EA95F1}" type="datetime1">
              <a:rPr lang="en-US" smtClean="0"/>
              <a:t>7/17/2022</a:t>
            </a:fld>
            <a:endParaRPr lang="en-US"/>
          </a:p>
        </p:txBody>
      </p:sp>
      <p:sp>
        <p:nvSpPr>
          <p:cNvPr id="6" name="Footer Placeholder 5"/>
          <p:cNvSpPr>
            <a:spLocks noGrp="1"/>
          </p:cNvSpPr>
          <p:nvPr>
            <p:ph type="ftr" sz="quarter" idx="11"/>
          </p:nvPr>
        </p:nvSpPr>
        <p:spPr/>
        <p:txBody>
          <a:bodyPr/>
          <a:lstStyle/>
          <a:p>
            <a:r>
              <a:rPr lang="en-US"/>
              <a:t>DEPARTMENT OF CHEMISTRY                                       SGGSJ GC PAONTA SAHIB</a:t>
            </a:r>
          </a:p>
        </p:txBody>
      </p:sp>
      <p:sp>
        <p:nvSpPr>
          <p:cNvPr id="7" name="Slide Number Placeholder 6"/>
          <p:cNvSpPr>
            <a:spLocks noGrp="1"/>
          </p:cNvSpPr>
          <p:nvPr>
            <p:ph type="sldNum" sz="quarter" idx="12"/>
          </p:nvPr>
        </p:nvSpPr>
        <p:spPr/>
        <p:txBody>
          <a:bodyPr/>
          <a:lstStyle/>
          <a:p>
            <a:fld id="{2470DCDD-C3D5-4B61-A4FF-E0E452A4A38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9AF339D4-8BCE-4EC6-9AED-30B748E31CAB}" type="datetime1">
              <a:rPr lang="en-US" smtClean="0"/>
              <a:t>7/17/2022</a:t>
            </a:fld>
            <a:endParaRPr lang="en-US"/>
          </a:p>
        </p:txBody>
      </p:sp>
      <p:sp>
        <p:nvSpPr>
          <p:cNvPr id="8" name="Footer Placeholder 7"/>
          <p:cNvSpPr>
            <a:spLocks noGrp="1"/>
          </p:cNvSpPr>
          <p:nvPr>
            <p:ph type="ftr" sz="quarter" idx="11"/>
          </p:nvPr>
        </p:nvSpPr>
        <p:spPr/>
        <p:txBody>
          <a:bodyPr/>
          <a:lstStyle/>
          <a:p>
            <a:r>
              <a:rPr lang="en-US"/>
              <a:t>DEPARTMENT OF CHEMISTRY                                       SGGSJ GC PAONTA SAHIB</a:t>
            </a:r>
          </a:p>
        </p:txBody>
      </p:sp>
      <p:sp>
        <p:nvSpPr>
          <p:cNvPr id="9" name="Slide Number Placeholder 8"/>
          <p:cNvSpPr>
            <a:spLocks noGrp="1"/>
          </p:cNvSpPr>
          <p:nvPr>
            <p:ph type="sldNum" sz="quarter" idx="12"/>
          </p:nvPr>
        </p:nvSpPr>
        <p:spPr/>
        <p:txBody>
          <a:bodyPr/>
          <a:lstStyle/>
          <a:p>
            <a:fld id="{2470DCDD-C3D5-4B61-A4FF-E0E452A4A38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B522784-D669-41D6-B633-711D3E12DD70}" type="datetime1">
              <a:rPr lang="en-US" smtClean="0"/>
              <a:t>7/17/2022</a:t>
            </a:fld>
            <a:endParaRPr lang="en-US"/>
          </a:p>
        </p:txBody>
      </p:sp>
      <p:sp>
        <p:nvSpPr>
          <p:cNvPr id="4" name="Footer Placeholder 3"/>
          <p:cNvSpPr>
            <a:spLocks noGrp="1"/>
          </p:cNvSpPr>
          <p:nvPr>
            <p:ph type="ftr" sz="quarter" idx="11"/>
          </p:nvPr>
        </p:nvSpPr>
        <p:spPr/>
        <p:txBody>
          <a:bodyPr/>
          <a:lstStyle/>
          <a:p>
            <a:r>
              <a:rPr lang="en-US"/>
              <a:t>DEPARTMENT OF CHEMISTRY                                       SGGSJ GC PAONTA SAHIB</a:t>
            </a:r>
          </a:p>
        </p:txBody>
      </p:sp>
      <p:sp>
        <p:nvSpPr>
          <p:cNvPr id="5" name="Slide Number Placeholder 4"/>
          <p:cNvSpPr>
            <a:spLocks noGrp="1"/>
          </p:cNvSpPr>
          <p:nvPr>
            <p:ph type="sldNum" sz="quarter" idx="12"/>
          </p:nvPr>
        </p:nvSpPr>
        <p:spPr/>
        <p:txBody>
          <a:bodyPr/>
          <a:lstStyle/>
          <a:p>
            <a:fld id="{2470DCDD-C3D5-4B61-A4FF-E0E452A4A38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31CBC7-85E2-4D2E-9CBF-C9A4CDA3721F}" type="datetime1">
              <a:rPr lang="en-US" smtClean="0"/>
              <a:t>7/17/2022</a:t>
            </a:fld>
            <a:endParaRPr lang="en-US"/>
          </a:p>
        </p:txBody>
      </p:sp>
      <p:sp>
        <p:nvSpPr>
          <p:cNvPr id="3" name="Footer Placeholder 2"/>
          <p:cNvSpPr>
            <a:spLocks noGrp="1"/>
          </p:cNvSpPr>
          <p:nvPr>
            <p:ph type="ftr" sz="quarter" idx="11"/>
          </p:nvPr>
        </p:nvSpPr>
        <p:spPr/>
        <p:txBody>
          <a:bodyPr/>
          <a:lstStyle/>
          <a:p>
            <a:r>
              <a:rPr lang="en-US"/>
              <a:t>DEPARTMENT OF CHEMISTRY                                       SGGSJ GC PAONTA SAHIB</a:t>
            </a:r>
          </a:p>
        </p:txBody>
      </p:sp>
      <p:sp>
        <p:nvSpPr>
          <p:cNvPr id="4" name="Slide Number Placeholder 3"/>
          <p:cNvSpPr>
            <a:spLocks noGrp="1"/>
          </p:cNvSpPr>
          <p:nvPr>
            <p:ph type="sldNum" sz="quarter" idx="12"/>
          </p:nvPr>
        </p:nvSpPr>
        <p:spPr/>
        <p:txBody>
          <a:bodyPr/>
          <a:lstStyle/>
          <a:p>
            <a:fld id="{2470DCDD-C3D5-4B61-A4FF-E0E452A4A38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32A1BD1B-B74D-45CD-B869-91C10A05FDF0}" type="datetime1">
              <a:rPr lang="en-US" smtClean="0"/>
              <a:t>7/17/2022</a:t>
            </a:fld>
            <a:endParaRPr lang="en-US"/>
          </a:p>
        </p:txBody>
      </p:sp>
      <p:sp>
        <p:nvSpPr>
          <p:cNvPr id="6" name="Footer Placeholder 5"/>
          <p:cNvSpPr>
            <a:spLocks noGrp="1"/>
          </p:cNvSpPr>
          <p:nvPr>
            <p:ph type="ftr" sz="quarter" idx="11"/>
          </p:nvPr>
        </p:nvSpPr>
        <p:spPr/>
        <p:txBody>
          <a:bodyPr/>
          <a:lstStyle/>
          <a:p>
            <a:r>
              <a:rPr lang="en-US"/>
              <a:t>DEPARTMENT OF CHEMISTRY                                       SGGSJ GC PAONTA SAHIB</a:t>
            </a:r>
          </a:p>
        </p:txBody>
      </p:sp>
      <p:sp>
        <p:nvSpPr>
          <p:cNvPr id="7" name="Slide Number Placeholder 6"/>
          <p:cNvSpPr>
            <a:spLocks noGrp="1"/>
          </p:cNvSpPr>
          <p:nvPr>
            <p:ph type="sldNum" sz="quarter" idx="12"/>
          </p:nvPr>
        </p:nvSpPr>
        <p:spPr/>
        <p:txBody>
          <a:bodyPr/>
          <a:lstStyle/>
          <a:p>
            <a:fld id="{2470DCDD-C3D5-4B61-A4FF-E0E452A4A38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34B25F08-3D4A-4395-8C01-71456170FCFB}" type="datetime1">
              <a:rPr lang="en-US" smtClean="0"/>
              <a:t>7/17/2022</a:t>
            </a:fld>
            <a:endParaRPr lang="en-US"/>
          </a:p>
        </p:txBody>
      </p:sp>
      <p:sp>
        <p:nvSpPr>
          <p:cNvPr id="6" name="Footer Placeholder 5"/>
          <p:cNvSpPr>
            <a:spLocks noGrp="1"/>
          </p:cNvSpPr>
          <p:nvPr>
            <p:ph type="ftr" sz="quarter" idx="11"/>
          </p:nvPr>
        </p:nvSpPr>
        <p:spPr/>
        <p:txBody>
          <a:bodyPr/>
          <a:lstStyle/>
          <a:p>
            <a:r>
              <a:rPr lang="en-US"/>
              <a:t>DEPARTMENT OF CHEMISTRY                                       SGGSJ GC PAONTA SAHIB</a:t>
            </a:r>
          </a:p>
        </p:txBody>
      </p:sp>
      <p:sp>
        <p:nvSpPr>
          <p:cNvPr id="7" name="Slide Number Placeholder 6"/>
          <p:cNvSpPr>
            <a:spLocks noGrp="1"/>
          </p:cNvSpPr>
          <p:nvPr>
            <p:ph type="sldNum" sz="quarter" idx="12"/>
          </p:nvPr>
        </p:nvSpPr>
        <p:spPr/>
        <p:txBody>
          <a:bodyPr/>
          <a:lstStyle/>
          <a:p>
            <a:fld id="{2470DCDD-C3D5-4B61-A4FF-E0E452A4A38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DBE4B8B-84C3-470A-8E41-DF9F1F38642A}" type="datetime1">
              <a:rPr lang="en-US" smtClean="0"/>
              <a:t>7/17/2022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2470DCDD-C3D5-4B61-A4FF-E0E452A4A38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27246B0-917A-47CE-9D0D-926ACA6A1B88}" type="datetime1">
              <a:rPr lang="en-US" smtClean="0"/>
              <a:t>7/17/2022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2470DCDD-C3D5-4B61-A4FF-E0E452A4A38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298F025-B401-41B1-9D8C-EDD9477621C6}" type="datetime1">
              <a:rPr lang="en-US" smtClean="0"/>
              <a:t>7/17/2022</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r>
              <a:rPr lang="en-US"/>
              <a:t>DEPARTMENT OF CHEMISTRY                                       SGGSJ GC PAONTA SAHIB</a:t>
            </a: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470DCDD-C3D5-4B61-A4FF-E0E452A4A38E}"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X-rays" TargetMode="External"/><Relationship Id="rId7" Type="http://schemas.openxmlformats.org/officeDocument/2006/relationships/hyperlink" Target="https://en.wikipedia.org/wiki/Electron_density" TargetMode="External"/><Relationship Id="rId2" Type="http://schemas.openxmlformats.org/officeDocument/2006/relationships/hyperlink" Target="https://en.wikipedia.org/wiki/Crystal" TargetMode="External"/><Relationship Id="rId1" Type="http://schemas.openxmlformats.org/officeDocument/2006/relationships/slideLayout" Target="../slideLayouts/slideLayout2.xml"/><Relationship Id="rId6" Type="http://schemas.openxmlformats.org/officeDocument/2006/relationships/hyperlink" Target="https://en.wikipedia.org/wiki/Electron" TargetMode="External"/><Relationship Id="rId5" Type="http://schemas.openxmlformats.org/officeDocument/2006/relationships/hyperlink" Target="https://en.wikipedia.org/wiki/Crystallography" TargetMode="External"/><Relationship Id="rId4" Type="http://schemas.openxmlformats.org/officeDocument/2006/relationships/hyperlink" Target="https://en.wikipedia.org/wiki/Diffraction"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hyperphysics.phy-astr.gsu.edu/hbase/quantum/xrayc.html" TargetMode="External"/><Relationship Id="rId2" Type="http://schemas.openxmlformats.org/officeDocument/2006/relationships/hyperlink" Target="http://hyperphysics.phy-astr.gsu.edu/hbase/quantum/xtube.html" TargetMode="External"/><Relationship Id="rId1" Type="http://schemas.openxmlformats.org/officeDocument/2006/relationships/slideLayout" Target="../slideLayouts/slideLayout2.xml"/><Relationship Id="rId4" Type="http://schemas.openxmlformats.org/officeDocument/2006/relationships/hyperlink" Target="http://hyperphysics.phy-astr.gsu.edu/hbase/quantum/bragg.htm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hyperphysics.phy-astr.gsu.edu/hbase/quantum/bragg.html" TargetMode="External"/><Relationship Id="rId2" Type="http://schemas.openxmlformats.org/officeDocument/2006/relationships/hyperlink" Target="http://www.metafysica.nl/turing/preparation_3dim_3.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CHEM 102</a:t>
            </a:r>
            <a:br>
              <a:rPr lang="en-US" dirty="0"/>
            </a:br>
            <a:r>
              <a:rPr lang="en-US" dirty="0"/>
              <a:t>SECTION C</a:t>
            </a:r>
          </a:p>
        </p:txBody>
      </p:sp>
      <p:sp>
        <p:nvSpPr>
          <p:cNvPr id="4" name="Footer Placeholder 3"/>
          <p:cNvSpPr>
            <a:spLocks noGrp="1"/>
          </p:cNvSpPr>
          <p:nvPr>
            <p:ph type="ftr" sz="quarter" idx="11"/>
          </p:nvPr>
        </p:nvSpPr>
        <p:spPr/>
        <p:txBody>
          <a:bodyPr/>
          <a:lstStyle/>
          <a:p>
            <a:r>
              <a:rPr lang="en-US"/>
              <a:t>DEPARTMENT OF CHEMISTRY                                       SGGSJ GC PAONTA SAHIB</a:t>
            </a:r>
          </a:p>
        </p:txBody>
      </p:sp>
      <p:sp>
        <p:nvSpPr>
          <p:cNvPr id="3" name="Subtitle 2"/>
          <p:cNvSpPr>
            <a:spLocks noGrp="1"/>
          </p:cNvSpPr>
          <p:nvPr>
            <p:ph type="subTitle" idx="1"/>
          </p:nvPr>
        </p:nvSpPr>
        <p:spPr/>
        <p:txBody>
          <a:bodyPr/>
          <a:lstStyle/>
          <a:p>
            <a:r>
              <a:rPr lang="en-US" dirty="0"/>
              <a:t>SOLIDS III</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Topics(As </a:t>
            </a:r>
            <a:r>
              <a:rPr lang="en-US" u="sng"/>
              <a:t>per syllabus) </a:t>
            </a:r>
            <a:endParaRPr lang="en-US" u="sng" dirty="0"/>
          </a:p>
        </p:txBody>
      </p:sp>
      <p:sp>
        <p:nvSpPr>
          <p:cNvPr id="4" name="Text Placeholder 3"/>
          <p:cNvSpPr>
            <a:spLocks noGrp="1"/>
          </p:cNvSpPr>
          <p:nvPr>
            <p:ph type="body" idx="1"/>
          </p:nvPr>
        </p:nvSpPr>
        <p:spPr/>
        <p:txBody>
          <a:bodyPr/>
          <a:lstStyle/>
          <a:p>
            <a:r>
              <a:rPr lang="en-US" u="sng" dirty="0">
                <a:solidFill>
                  <a:srgbClr val="FF0000"/>
                </a:solidFill>
              </a:rPr>
              <a:t>Studied so far</a:t>
            </a:r>
          </a:p>
        </p:txBody>
      </p:sp>
      <p:sp>
        <p:nvSpPr>
          <p:cNvPr id="6" name="Text Placeholder 5"/>
          <p:cNvSpPr>
            <a:spLocks noGrp="1"/>
          </p:cNvSpPr>
          <p:nvPr>
            <p:ph type="body" sz="half" idx="3"/>
          </p:nvPr>
        </p:nvSpPr>
        <p:spPr/>
        <p:txBody>
          <a:bodyPr>
            <a:normAutofit lnSpcReduction="10000"/>
          </a:bodyPr>
          <a:lstStyle/>
          <a:p>
            <a:r>
              <a:rPr lang="en-US" u="sng" dirty="0">
                <a:solidFill>
                  <a:srgbClr val="FF0000"/>
                </a:solidFill>
              </a:rPr>
              <a:t>To be studied in this lecture</a:t>
            </a:r>
          </a:p>
        </p:txBody>
      </p:sp>
      <p:sp>
        <p:nvSpPr>
          <p:cNvPr id="5" name="Content Placeholder 4"/>
          <p:cNvSpPr>
            <a:spLocks noGrp="1"/>
          </p:cNvSpPr>
          <p:nvPr>
            <p:ph sz="quarter" idx="2"/>
          </p:nvPr>
        </p:nvSpPr>
        <p:spPr/>
        <p:txBody>
          <a:bodyPr>
            <a:normAutofit lnSpcReduction="10000"/>
          </a:bodyPr>
          <a:lstStyle/>
          <a:p>
            <a:r>
              <a:rPr lang="en-US" dirty="0"/>
              <a:t>Symmetry elements</a:t>
            </a:r>
          </a:p>
          <a:p>
            <a:r>
              <a:rPr lang="en-US" dirty="0"/>
              <a:t>Laws of crystallography</a:t>
            </a:r>
          </a:p>
          <a:p>
            <a:r>
              <a:rPr lang="en-US" dirty="0"/>
              <a:t>Miller and Weis Indices(Identification of crystal planes)</a:t>
            </a:r>
          </a:p>
          <a:p>
            <a:r>
              <a:rPr lang="en-US" dirty="0">
                <a:solidFill>
                  <a:srgbClr val="FF0000"/>
                </a:solidFill>
              </a:rPr>
              <a:t>HOME TASK GIVEN</a:t>
            </a:r>
            <a:r>
              <a:rPr lang="en-US" dirty="0"/>
              <a:t>:</a:t>
            </a:r>
          </a:p>
          <a:p>
            <a:r>
              <a:rPr lang="en-US" dirty="0"/>
              <a:t>Unit cell</a:t>
            </a:r>
          </a:p>
          <a:p>
            <a:r>
              <a:rPr lang="en-US" dirty="0"/>
              <a:t>crystal system</a:t>
            </a:r>
          </a:p>
          <a:p>
            <a:r>
              <a:rPr lang="en-US" dirty="0" err="1"/>
              <a:t>Bravais</a:t>
            </a:r>
            <a:r>
              <a:rPr lang="en-US" dirty="0"/>
              <a:t> Lattice</a:t>
            </a:r>
          </a:p>
          <a:p>
            <a:endParaRPr lang="en-US" dirty="0"/>
          </a:p>
        </p:txBody>
      </p:sp>
      <p:sp>
        <p:nvSpPr>
          <p:cNvPr id="7" name="Content Placeholder 6"/>
          <p:cNvSpPr>
            <a:spLocks noGrp="1"/>
          </p:cNvSpPr>
          <p:nvPr>
            <p:ph sz="quarter" idx="4"/>
          </p:nvPr>
        </p:nvSpPr>
        <p:spPr/>
        <p:txBody>
          <a:bodyPr/>
          <a:lstStyle/>
          <a:p>
            <a:r>
              <a:rPr lang="en-US" dirty="0"/>
              <a:t>X ray diffraction by crystals</a:t>
            </a:r>
          </a:p>
          <a:p>
            <a:r>
              <a:rPr lang="en-US" dirty="0"/>
              <a:t>Laue’s Method</a:t>
            </a:r>
          </a:p>
          <a:p>
            <a:r>
              <a:rPr lang="en-US" dirty="0"/>
              <a:t>Braggs Law</a:t>
            </a:r>
          </a:p>
          <a:p>
            <a:r>
              <a:rPr lang="en-US" dirty="0"/>
              <a:t>Structure of </a:t>
            </a:r>
            <a:r>
              <a:rPr lang="en-US" dirty="0" err="1"/>
              <a:t>NaCl</a:t>
            </a:r>
            <a:r>
              <a:rPr lang="en-US" dirty="0"/>
              <a:t> ,</a:t>
            </a:r>
            <a:r>
              <a:rPr lang="en-US" dirty="0" err="1"/>
              <a:t>KCl,CsCl</a:t>
            </a:r>
            <a:endParaRPr lang="en-US" dirty="0"/>
          </a:p>
          <a:p>
            <a:r>
              <a:rPr lang="en-US" dirty="0"/>
              <a:t>Defects in crystals</a:t>
            </a:r>
          </a:p>
        </p:txBody>
      </p:sp>
      <p:sp>
        <p:nvSpPr>
          <p:cNvPr id="8" name="Footer Placeholder 7"/>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i="1" u="sng" dirty="0"/>
              <a:t>X-ray Diffraction by Crystals</a:t>
            </a:r>
          </a:p>
        </p:txBody>
      </p:sp>
      <p:sp>
        <p:nvSpPr>
          <p:cNvPr id="8" name="Content Placeholder 7"/>
          <p:cNvSpPr>
            <a:spLocks noGrp="1"/>
          </p:cNvSpPr>
          <p:nvPr>
            <p:ph idx="1"/>
          </p:nvPr>
        </p:nvSpPr>
        <p:spPr/>
        <p:txBody>
          <a:bodyPr>
            <a:normAutofit fontScale="92500"/>
          </a:bodyPr>
          <a:lstStyle/>
          <a:p>
            <a:r>
              <a:rPr lang="en-US" b="1" dirty="0"/>
              <a:t>X-ray crystallography</a:t>
            </a:r>
            <a:r>
              <a:rPr lang="en-US" dirty="0"/>
              <a:t> (</a:t>
            </a:r>
            <a:r>
              <a:rPr lang="en-US" b="1" dirty="0"/>
              <a:t>XRC</a:t>
            </a:r>
            <a:r>
              <a:rPr lang="en-US" dirty="0"/>
              <a:t>) is the experimental science determining the atomic and molecular structure of a </a:t>
            </a:r>
            <a:r>
              <a:rPr lang="en-US" dirty="0">
                <a:hlinkClick r:id="rId2" tooltip="Crystal"/>
              </a:rPr>
              <a:t>crystal</a:t>
            </a:r>
            <a:r>
              <a:rPr lang="en-US" dirty="0"/>
              <a:t>, in which the crystalline structure causes a beam of incident </a:t>
            </a:r>
            <a:r>
              <a:rPr lang="en-US" dirty="0">
                <a:hlinkClick r:id="rId3" tooltip="X-rays"/>
              </a:rPr>
              <a:t>X-rays</a:t>
            </a:r>
            <a:r>
              <a:rPr lang="en-US" dirty="0"/>
              <a:t> to </a:t>
            </a:r>
            <a:r>
              <a:rPr lang="en-US" dirty="0">
                <a:hlinkClick r:id="rId4" tooltip="Diffraction"/>
              </a:rPr>
              <a:t>diffract</a:t>
            </a:r>
            <a:r>
              <a:rPr lang="en-US" dirty="0"/>
              <a:t> into many specific directions.</a:t>
            </a:r>
          </a:p>
          <a:p>
            <a:r>
              <a:rPr lang="en-US" dirty="0"/>
              <a:t> By measuring the angles and intensities of these diffracted beams, a </a:t>
            </a:r>
            <a:r>
              <a:rPr lang="en-US" dirty="0">
                <a:hlinkClick r:id="rId5" tooltip="Crystallography"/>
              </a:rPr>
              <a:t>crystallographer</a:t>
            </a:r>
            <a:r>
              <a:rPr lang="en-US" dirty="0"/>
              <a:t> can produce a three-dimensional picture of the density of </a:t>
            </a:r>
            <a:r>
              <a:rPr lang="en-US" dirty="0">
                <a:hlinkClick r:id="rId6" tooltip="Electron"/>
              </a:rPr>
              <a:t>electrons</a:t>
            </a:r>
            <a:r>
              <a:rPr lang="en-US" dirty="0"/>
              <a:t> within the crystal. </a:t>
            </a:r>
          </a:p>
          <a:p>
            <a:r>
              <a:rPr lang="en-US" dirty="0"/>
              <a:t>From this </a:t>
            </a:r>
            <a:r>
              <a:rPr lang="en-US" dirty="0">
                <a:hlinkClick r:id="rId7" tooltip="Electron density"/>
              </a:rPr>
              <a:t>electron density</a:t>
            </a:r>
            <a:r>
              <a:rPr lang="en-US" dirty="0"/>
              <a:t>, the mean positions of the atoms in the crystal can be determined.</a:t>
            </a:r>
          </a:p>
        </p:txBody>
      </p:sp>
      <p:sp>
        <p:nvSpPr>
          <p:cNvPr id="4" name="Footer Placeholder 3"/>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a:t>LAUE’S METHOD</a:t>
            </a:r>
          </a:p>
        </p:txBody>
      </p:sp>
      <p:sp>
        <p:nvSpPr>
          <p:cNvPr id="3" name="Text Placeholder 2"/>
          <p:cNvSpPr>
            <a:spLocks noGrp="1"/>
          </p:cNvSpPr>
          <p:nvPr>
            <p:ph type="body" idx="1"/>
          </p:nvPr>
        </p:nvSpPr>
        <p:spPr/>
        <p:txBody>
          <a:bodyPr/>
          <a:lstStyle/>
          <a:p>
            <a:endParaRPr lang="en-US" dirty="0"/>
          </a:p>
        </p:txBody>
      </p:sp>
      <p:sp>
        <p:nvSpPr>
          <p:cNvPr id="5" name="Text Placeholder 4"/>
          <p:cNvSpPr>
            <a:spLocks noGrp="1"/>
          </p:cNvSpPr>
          <p:nvPr>
            <p:ph type="body" sz="half" idx="3"/>
          </p:nvPr>
        </p:nvSpPr>
        <p:spPr/>
        <p:txBody>
          <a:bodyPr>
            <a:normAutofit fontScale="92500" lnSpcReduction="10000"/>
          </a:bodyPr>
          <a:lstStyle/>
          <a:p>
            <a:r>
              <a:rPr lang="en-US" dirty="0"/>
              <a:t>	Von Laue                          	Won Nobel Prize</a:t>
            </a:r>
          </a:p>
        </p:txBody>
      </p:sp>
      <p:sp>
        <p:nvSpPr>
          <p:cNvPr id="4" name="Content Placeholder 3"/>
          <p:cNvSpPr>
            <a:spLocks noGrp="1"/>
          </p:cNvSpPr>
          <p:nvPr>
            <p:ph sz="quarter" idx="2"/>
          </p:nvPr>
        </p:nvSpPr>
        <p:spPr/>
        <p:txBody>
          <a:bodyPr>
            <a:normAutofit fontScale="92500"/>
          </a:bodyPr>
          <a:lstStyle/>
          <a:p>
            <a:r>
              <a:rPr lang="en-US" dirty="0"/>
              <a:t>The internal structure of crystal could be determined only by </a:t>
            </a:r>
            <a:r>
              <a:rPr lang="en-US" dirty="0" err="1"/>
              <a:t>Xray</a:t>
            </a:r>
            <a:r>
              <a:rPr lang="en-US" dirty="0"/>
              <a:t> diffraction by crystals.</a:t>
            </a:r>
          </a:p>
          <a:p>
            <a:r>
              <a:rPr lang="en-US" dirty="0"/>
              <a:t>Von Laue studied this and suggested that the crystal could act as a three dimensional diffraction grating for incident </a:t>
            </a:r>
            <a:r>
              <a:rPr lang="en-US" dirty="0" err="1"/>
              <a:t>Xrays</a:t>
            </a:r>
            <a:r>
              <a:rPr lang="en-US" dirty="0"/>
              <a:t>.</a:t>
            </a:r>
          </a:p>
        </p:txBody>
      </p:sp>
      <p:pic>
        <p:nvPicPr>
          <p:cNvPr id="2050" name="Picture 2" descr="C:\Users\admin\Desktop\LAUE.jpg"/>
          <p:cNvPicPr>
            <a:picLocks noGrp="1" noChangeAspect="1" noChangeArrowheads="1"/>
          </p:cNvPicPr>
          <p:nvPr>
            <p:ph sz="quarter" idx="4"/>
          </p:nvPr>
        </p:nvPicPr>
        <p:blipFill>
          <a:blip r:embed="rId2"/>
          <a:stretch>
            <a:fillRect/>
          </a:stretch>
        </p:blipFill>
        <p:spPr bwMode="auto">
          <a:xfrm>
            <a:off x="5794375" y="2934494"/>
            <a:ext cx="1743075" cy="2619375"/>
          </a:xfrm>
          <a:prstGeom prst="rect">
            <a:avLst/>
          </a:prstGeom>
          <a:noFill/>
        </p:spPr>
      </p:pic>
      <p:sp>
        <p:nvSpPr>
          <p:cNvPr id="7" name="Footer Placeholder 6"/>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a:t>Laue’s method</a:t>
            </a:r>
          </a:p>
        </p:txBody>
      </p:sp>
      <p:sp>
        <p:nvSpPr>
          <p:cNvPr id="3" name="Text Placeholder 2"/>
          <p:cNvSpPr>
            <a:spLocks noGrp="1"/>
          </p:cNvSpPr>
          <p:nvPr>
            <p:ph type="body" idx="1"/>
          </p:nvPr>
        </p:nvSpPr>
        <p:spPr/>
        <p:txBody>
          <a:bodyPr/>
          <a:lstStyle/>
          <a:p>
            <a:endParaRPr lang="en-US"/>
          </a:p>
        </p:txBody>
      </p:sp>
      <p:sp>
        <p:nvSpPr>
          <p:cNvPr id="5" name="Text Placeholder 4"/>
          <p:cNvSpPr>
            <a:spLocks noGrp="1"/>
          </p:cNvSpPr>
          <p:nvPr>
            <p:ph type="body" sz="half" idx="3"/>
          </p:nvPr>
        </p:nvSpPr>
        <p:spPr/>
        <p:txBody>
          <a:bodyPr/>
          <a:lstStyle/>
          <a:p>
            <a:endParaRPr lang="en-US"/>
          </a:p>
        </p:txBody>
      </p:sp>
      <p:sp>
        <p:nvSpPr>
          <p:cNvPr id="4" name="Content Placeholder 3"/>
          <p:cNvSpPr>
            <a:spLocks noGrp="1"/>
          </p:cNvSpPr>
          <p:nvPr>
            <p:ph sz="quarter" idx="2"/>
          </p:nvPr>
        </p:nvSpPr>
        <p:spPr/>
        <p:txBody>
          <a:bodyPr>
            <a:normAutofit fontScale="77500" lnSpcReduction="20000"/>
          </a:bodyPr>
          <a:lstStyle/>
          <a:p>
            <a:r>
              <a:rPr lang="en-US" dirty="0"/>
              <a:t>In </a:t>
            </a:r>
            <a:r>
              <a:rPr lang="en-US" dirty="0">
                <a:solidFill>
                  <a:srgbClr val="FF0000"/>
                </a:solidFill>
              </a:rPr>
              <a:t>LAUES METHOD </a:t>
            </a:r>
            <a:r>
              <a:rPr lang="en-US" dirty="0"/>
              <a:t>,continuous beam of </a:t>
            </a:r>
            <a:r>
              <a:rPr lang="en-US" dirty="0" err="1"/>
              <a:t>Xrays</a:t>
            </a:r>
            <a:r>
              <a:rPr lang="en-US" dirty="0"/>
              <a:t> having different wavelengths is made incident on the crystal The X rays get </a:t>
            </a:r>
            <a:r>
              <a:rPr lang="en-US" dirty="0" err="1"/>
              <a:t>reflecte</a:t>
            </a:r>
            <a:r>
              <a:rPr lang="en-US" dirty="0"/>
              <a:t> from various planes of the crystal .Finally these rays reflected from different layers undergo interference to give the diffraction pattern.</a:t>
            </a:r>
          </a:p>
          <a:p>
            <a:r>
              <a:rPr lang="en-US" dirty="0"/>
              <a:t>Thus the crystal acts as a three dimensional diffraction grating for the beam of incident X rays.</a:t>
            </a:r>
          </a:p>
        </p:txBody>
      </p:sp>
      <p:sp>
        <p:nvSpPr>
          <p:cNvPr id="6" name="Content Placeholder 5"/>
          <p:cNvSpPr>
            <a:spLocks noGrp="1"/>
          </p:cNvSpPr>
          <p:nvPr>
            <p:ph sz="quarter" idx="4"/>
          </p:nvPr>
        </p:nvSpPr>
        <p:spPr/>
        <p:txBody>
          <a:bodyPr/>
          <a:lstStyle/>
          <a:p>
            <a:r>
              <a:rPr lang="en-US" dirty="0"/>
              <a:t>The diffraction pattern recorded on a film shows spots in a symmetric fashion </a:t>
            </a:r>
            <a:r>
              <a:rPr lang="en-US" dirty="0">
                <a:solidFill>
                  <a:srgbClr val="FF0000"/>
                </a:solidFill>
              </a:rPr>
              <a:t>called LAUE’S SPOTS</a:t>
            </a:r>
          </a:p>
          <a:p>
            <a:endParaRPr lang="en-US" dirty="0"/>
          </a:p>
        </p:txBody>
      </p:sp>
      <p:sp>
        <p:nvSpPr>
          <p:cNvPr id="7" name="Footer Placeholder 6"/>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i="1" u="sng" dirty="0"/>
              <a:t>Write short note on Laue’s spots?</a:t>
            </a:r>
          </a:p>
        </p:txBody>
      </p:sp>
      <p:pic>
        <p:nvPicPr>
          <p:cNvPr id="1026" name="Picture 2" descr="C:\Users\admin\Desktop\articleIlJS7aabpicture11.jpg"/>
          <p:cNvPicPr>
            <a:picLocks noGrp="1" noChangeAspect="1" noChangeArrowheads="1"/>
          </p:cNvPicPr>
          <p:nvPr>
            <p:ph idx="1"/>
          </p:nvPr>
        </p:nvPicPr>
        <p:blipFill>
          <a:blip r:embed="rId2"/>
          <a:stretch>
            <a:fillRect/>
          </a:stretch>
        </p:blipFill>
        <p:spPr bwMode="auto">
          <a:xfrm>
            <a:off x="762000" y="1811337"/>
            <a:ext cx="7620000" cy="4286250"/>
          </a:xfrm>
          <a:prstGeom prst="rect">
            <a:avLst/>
          </a:prstGeom>
          <a:noFill/>
        </p:spPr>
      </p:pic>
      <p:sp>
        <p:nvSpPr>
          <p:cNvPr id="4" name="Footer Placeholder 3"/>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a:t>Bragg’s Law</a:t>
            </a:r>
          </a:p>
        </p:txBody>
      </p:sp>
      <p:sp>
        <p:nvSpPr>
          <p:cNvPr id="4" name="Text Placeholder 3"/>
          <p:cNvSpPr>
            <a:spLocks noGrp="1"/>
          </p:cNvSpPr>
          <p:nvPr>
            <p:ph type="body" idx="1"/>
          </p:nvPr>
        </p:nvSpPr>
        <p:spPr/>
        <p:txBody>
          <a:bodyPr/>
          <a:lstStyle/>
          <a:p>
            <a:r>
              <a:rPr lang="en-US" dirty="0"/>
              <a:t>Reference site</a:t>
            </a:r>
          </a:p>
        </p:txBody>
      </p:sp>
      <p:sp>
        <p:nvSpPr>
          <p:cNvPr id="6" name="Text Placeholder 5"/>
          <p:cNvSpPr>
            <a:spLocks noGrp="1"/>
          </p:cNvSpPr>
          <p:nvPr>
            <p:ph type="body" sz="half" idx="3"/>
          </p:nvPr>
        </p:nvSpPr>
        <p:spPr/>
        <p:txBody>
          <a:bodyPr/>
          <a:lstStyle/>
          <a:p>
            <a:endParaRPr lang="en-US"/>
          </a:p>
        </p:txBody>
      </p:sp>
      <p:sp>
        <p:nvSpPr>
          <p:cNvPr id="5" name="Content Placeholder 4"/>
          <p:cNvSpPr>
            <a:spLocks noGrp="1"/>
          </p:cNvSpPr>
          <p:nvPr>
            <p:ph sz="quarter" idx="2"/>
          </p:nvPr>
        </p:nvSpPr>
        <p:spPr/>
        <p:txBody>
          <a:bodyPr/>
          <a:lstStyle/>
          <a:p>
            <a:r>
              <a:rPr lang="en-US" dirty="0"/>
              <a:t>http://hyperphysics.phy-astr.gsu.edu/hbase/quantum/bragg.html</a:t>
            </a:r>
          </a:p>
        </p:txBody>
      </p:sp>
      <p:pic>
        <p:nvPicPr>
          <p:cNvPr id="1027" name="Picture 3" descr="C:\Users\admin\Desktop\bragg.png"/>
          <p:cNvPicPr>
            <a:picLocks noGrp="1" noChangeAspect="1" noChangeArrowheads="1"/>
          </p:cNvPicPr>
          <p:nvPr>
            <p:ph sz="quarter" idx="4"/>
          </p:nvPr>
        </p:nvPicPr>
        <p:blipFill>
          <a:blip r:embed="rId2"/>
          <a:srcRect/>
          <a:stretch>
            <a:fillRect/>
          </a:stretch>
        </p:blipFill>
        <p:spPr bwMode="auto">
          <a:xfrm>
            <a:off x="4267200" y="2667000"/>
            <a:ext cx="4572000" cy="3810000"/>
          </a:xfrm>
          <a:prstGeom prst="rect">
            <a:avLst/>
          </a:prstGeom>
          <a:noFill/>
        </p:spPr>
      </p:pic>
      <p:sp>
        <p:nvSpPr>
          <p:cNvPr id="7" name="Footer Placeholder 6"/>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i="1" u="sng" dirty="0"/>
              <a:t>Derivation of Bragg’s equation</a:t>
            </a:r>
            <a:br>
              <a:rPr lang="en-US" i="1" u="sng" dirty="0"/>
            </a:br>
            <a:r>
              <a:rPr lang="en-US" i="1" u="sng" dirty="0"/>
              <a:t> n ƛ  =2dSin Ɵ </a:t>
            </a:r>
            <a:br>
              <a:rPr lang="en-US" i="1" u="sng" dirty="0"/>
            </a:br>
            <a:endParaRPr lang="en-US" i="1" u="sng" dirty="0"/>
          </a:p>
        </p:txBody>
      </p:sp>
      <p:sp>
        <p:nvSpPr>
          <p:cNvPr id="8" name="Content Placeholder 7"/>
          <p:cNvSpPr>
            <a:spLocks noGrp="1"/>
          </p:cNvSpPr>
          <p:nvPr>
            <p:ph idx="1"/>
          </p:nvPr>
        </p:nvSpPr>
        <p:spPr/>
        <p:txBody>
          <a:bodyPr>
            <a:normAutofit fontScale="92500"/>
          </a:bodyPr>
          <a:lstStyle/>
          <a:p>
            <a:r>
              <a:rPr lang="en-US" dirty="0"/>
              <a:t>Bragg proposed that a crystal structure is composed of series of equidistant planes which are also parallel and act as reflection grating for incident rays.</a:t>
            </a:r>
          </a:p>
          <a:p>
            <a:r>
              <a:rPr lang="en-US" dirty="0"/>
              <a:t>Some of the incident X rays are reflected from plane 1 and some from successive planes.</a:t>
            </a:r>
          </a:p>
          <a:p>
            <a:r>
              <a:rPr lang="en-US" dirty="0"/>
              <a:t>For constructive interference the rays reflected from successive planes must be in phase and reinforce each other to produce diffraction pattern.</a:t>
            </a:r>
          </a:p>
          <a:p>
            <a:r>
              <a:rPr lang="en-US" dirty="0"/>
              <a:t>This is possible when the path difference is a whole number multiple of the wavelength.</a:t>
            </a:r>
          </a:p>
          <a:p>
            <a:endParaRPr lang="en-US" dirty="0"/>
          </a:p>
        </p:txBody>
      </p:sp>
      <p:sp>
        <p:nvSpPr>
          <p:cNvPr id="4" name="Footer Placeholder 3"/>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i="1" u="sng" dirty="0"/>
              <a:t>Braggs equation </a:t>
            </a:r>
            <a:r>
              <a:rPr lang="en-US" i="1" u="sng" dirty="0" err="1"/>
              <a:t>contd</a:t>
            </a:r>
            <a:r>
              <a:rPr lang="en-US" i="1" u="sng" dirty="0"/>
              <a:t>…..</a:t>
            </a:r>
          </a:p>
        </p:txBody>
      </p:sp>
      <p:sp>
        <p:nvSpPr>
          <p:cNvPr id="6" name="Text Placeholder 5"/>
          <p:cNvSpPr>
            <a:spLocks noGrp="1"/>
          </p:cNvSpPr>
          <p:nvPr>
            <p:ph type="body" idx="1"/>
          </p:nvPr>
        </p:nvSpPr>
        <p:spPr/>
        <p:txBody>
          <a:bodyPr/>
          <a:lstStyle/>
          <a:p>
            <a:endParaRPr lang="en-US"/>
          </a:p>
        </p:txBody>
      </p:sp>
      <p:sp>
        <p:nvSpPr>
          <p:cNvPr id="7" name="Text Placeholder 6"/>
          <p:cNvSpPr>
            <a:spLocks noGrp="1"/>
          </p:cNvSpPr>
          <p:nvPr>
            <p:ph type="body" sz="half" idx="3"/>
          </p:nvPr>
        </p:nvSpPr>
        <p:spPr/>
        <p:txBody>
          <a:bodyPr/>
          <a:lstStyle/>
          <a:p>
            <a:endParaRPr lang="en-US"/>
          </a:p>
        </p:txBody>
      </p:sp>
      <p:pic>
        <p:nvPicPr>
          <p:cNvPr id="2050" name="Picture 2" descr="C:\Users\admin\Desktop\bragg.jpg"/>
          <p:cNvPicPr>
            <a:picLocks noGrp="1" noChangeAspect="1" noChangeArrowheads="1"/>
          </p:cNvPicPr>
          <p:nvPr>
            <p:ph sz="quarter" idx="2"/>
          </p:nvPr>
        </p:nvPicPr>
        <p:blipFill>
          <a:blip r:embed="rId2" cstate="print"/>
          <a:stretch>
            <a:fillRect/>
          </a:stretch>
        </p:blipFill>
        <p:spPr bwMode="auto">
          <a:xfrm>
            <a:off x="457301" y="2737499"/>
            <a:ext cx="4039985" cy="3013364"/>
          </a:xfrm>
          <a:prstGeom prst="rect">
            <a:avLst/>
          </a:prstGeom>
          <a:noFill/>
        </p:spPr>
      </p:pic>
      <p:sp>
        <p:nvSpPr>
          <p:cNvPr id="8" name="Content Placeholder 7"/>
          <p:cNvSpPr>
            <a:spLocks noGrp="1"/>
          </p:cNvSpPr>
          <p:nvPr>
            <p:ph sz="quarter" idx="4"/>
          </p:nvPr>
        </p:nvSpPr>
        <p:spPr/>
        <p:txBody>
          <a:bodyPr>
            <a:normAutofit fontScale="62500" lnSpcReduction="20000"/>
          </a:bodyPr>
          <a:lstStyle/>
          <a:p>
            <a:r>
              <a:rPr lang="en-US" dirty="0"/>
              <a:t>The part of rays OL and GM MUST BE IN PHASE and for that the path difference must be whole number multiple of wavelength.</a:t>
            </a:r>
          </a:p>
          <a:p>
            <a:r>
              <a:rPr lang="en-US" dirty="0">
                <a:solidFill>
                  <a:srgbClr val="FF0000"/>
                </a:solidFill>
              </a:rPr>
              <a:t>FS+SG=n ƛ ……………………..(1)</a:t>
            </a:r>
          </a:p>
          <a:p>
            <a:r>
              <a:rPr lang="en-US" dirty="0">
                <a:solidFill>
                  <a:srgbClr val="FF0000"/>
                </a:solidFill>
              </a:rPr>
              <a:t>WHERE n is an integer.</a:t>
            </a:r>
          </a:p>
          <a:p>
            <a:r>
              <a:rPr lang="en-US" dirty="0"/>
              <a:t>Angle FOS=Angle AOR=Ɵ</a:t>
            </a:r>
          </a:p>
          <a:p>
            <a:r>
              <a:rPr lang="en-US" dirty="0"/>
              <a:t>Angle GOS=Angle LOT =Ɵ</a:t>
            </a:r>
          </a:p>
          <a:p>
            <a:r>
              <a:rPr lang="en-US" dirty="0" err="1"/>
              <a:t>Trianle</a:t>
            </a:r>
            <a:r>
              <a:rPr lang="en-US" dirty="0"/>
              <a:t> OFS and OSG are congruent </a:t>
            </a:r>
          </a:p>
          <a:p>
            <a:r>
              <a:rPr lang="en-US" dirty="0"/>
              <a:t>So FS=SG</a:t>
            </a:r>
          </a:p>
          <a:p>
            <a:r>
              <a:rPr lang="en-US" dirty="0"/>
              <a:t>From equation 1</a:t>
            </a:r>
          </a:p>
          <a:p>
            <a:r>
              <a:rPr lang="en-US" dirty="0">
                <a:solidFill>
                  <a:srgbClr val="FF0000"/>
                </a:solidFill>
              </a:rPr>
              <a:t>2FS= n ƛ ………………………………..(2)</a:t>
            </a:r>
          </a:p>
          <a:p>
            <a:r>
              <a:rPr lang="en-US" dirty="0"/>
              <a:t>Since FS/d =Sin .so FS=</a:t>
            </a:r>
            <a:r>
              <a:rPr lang="en-US" dirty="0" err="1"/>
              <a:t>dSin</a:t>
            </a:r>
            <a:endParaRPr lang="en-US" dirty="0"/>
          </a:p>
          <a:p>
            <a:r>
              <a:rPr lang="en-US" dirty="0"/>
              <a:t>So  equation2  can be written as</a:t>
            </a:r>
          </a:p>
          <a:p>
            <a:r>
              <a:rPr lang="en-US" dirty="0">
                <a:solidFill>
                  <a:srgbClr val="FF0000"/>
                </a:solidFill>
              </a:rPr>
              <a:t> n ƛ  =2dSin Ɵ </a:t>
            </a:r>
          </a:p>
        </p:txBody>
      </p:sp>
      <p:sp>
        <p:nvSpPr>
          <p:cNvPr id="9" name="Footer Placeholder 8"/>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u="sng" dirty="0"/>
              <a:t>Experimental set up of Bragg’s Law</a:t>
            </a:r>
          </a:p>
        </p:txBody>
      </p:sp>
      <p:sp>
        <p:nvSpPr>
          <p:cNvPr id="4" name="Content Placeholder 3"/>
          <p:cNvSpPr>
            <a:spLocks noGrp="1"/>
          </p:cNvSpPr>
          <p:nvPr>
            <p:ph idx="1"/>
          </p:nvPr>
        </p:nvSpPr>
        <p:spPr/>
        <p:txBody>
          <a:bodyPr>
            <a:normAutofit fontScale="70000" lnSpcReduction="20000"/>
          </a:bodyPr>
          <a:lstStyle/>
          <a:p>
            <a:r>
              <a:rPr lang="en-US" dirty="0"/>
              <a:t>To obtain nearly monochromatic x-rays, an </a:t>
            </a:r>
            <a:r>
              <a:rPr lang="en-US" dirty="0">
                <a:hlinkClick r:id="rId2"/>
              </a:rPr>
              <a:t>x-ray tube</a:t>
            </a:r>
            <a:r>
              <a:rPr lang="en-US" dirty="0"/>
              <a:t> is used to produce </a:t>
            </a:r>
            <a:r>
              <a:rPr lang="en-US" dirty="0">
                <a:hlinkClick r:id="rId3"/>
              </a:rPr>
              <a:t>characteristic x-rays</a:t>
            </a:r>
            <a:r>
              <a:rPr lang="en-US" dirty="0"/>
              <a:t>. In order to eliminate as much of the </a:t>
            </a:r>
            <a:r>
              <a:rPr lang="en-US" dirty="0" err="1">
                <a:hlinkClick r:id="rId3"/>
              </a:rPr>
              <a:t>brehmsstrahlung</a:t>
            </a:r>
            <a:r>
              <a:rPr lang="en-US" dirty="0"/>
              <a:t> continuum radiation as possible, matched filters are used in the x-ray beam to optimize the fraction of the energy which is in the K-alpha line. Such filters use elements just above and just below the metal in the x-ray target, making use of the strong "absorption edges" just above and below the K-alpha energy of the target metal.</a:t>
            </a:r>
          </a:p>
          <a:p>
            <a:endParaRPr lang="en-US" dirty="0"/>
          </a:p>
          <a:p>
            <a:r>
              <a:rPr lang="en-US" dirty="0"/>
              <a:t>The x-rays are collimated with apertures in a strong x-ray absorber (usually lead) and the narrow resulting x-ray beam is allowed to strike the crystal to be studied. The spectrometer arrangement couples the rotation of the crystal with the rotation of the detector so that the angle of rotation of the detector is twice that of the crystal. This satisfies the conditions of </a:t>
            </a:r>
            <a:r>
              <a:rPr lang="en-US" dirty="0">
                <a:hlinkClick r:id="rId4"/>
              </a:rPr>
              <a:t>Bragg's law</a:t>
            </a:r>
            <a:r>
              <a:rPr lang="en-US" dirty="0"/>
              <a:t> for diffraction of the x-rays from the crystal lattice planes.</a:t>
            </a:r>
          </a:p>
          <a:p>
            <a:endParaRPr lang="en-US" dirty="0"/>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u="sng" dirty="0"/>
              <a:t>Schematic diagram of Bragg’s Spectrometer</a:t>
            </a:r>
          </a:p>
        </p:txBody>
      </p:sp>
      <p:sp>
        <p:nvSpPr>
          <p:cNvPr id="6" name="Text Placeholder 5"/>
          <p:cNvSpPr>
            <a:spLocks noGrp="1"/>
          </p:cNvSpPr>
          <p:nvPr>
            <p:ph type="body" idx="1"/>
          </p:nvPr>
        </p:nvSpPr>
        <p:spPr/>
        <p:txBody>
          <a:bodyPr>
            <a:normAutofit fontScale="92500" lnSpcReduction="10000"/>
          </a:bodyPr>
          <a:lstStyle/>
          <a:p>
            <a:r>
              <a:rPr lang="en-US" dirty="0"/>
              <a:t>Write short note on these diagrams?</a:t>
            </a:r>
          </a:p>
        </p:txBody>
      </p:sp>
      <p:sp>
        <p:nvSpPr>
          <p:cNvPr id="7" name="Text Placeholder 6"/>
          <p:cNvSpPr>
            <a:spLocks noGrp="1"/>
          </p:cNvSpPr>
          <p:nvPr>
            <p:ph type="body" sz="half" idx="3"/>
          </p:nvPr>
        </p:nvSpPr>
        <p:spPr/>
        <p:txBody>
          <a:bodyPr/>
          <a:lstStyle/>
          <a:p>
            <a:endParaRPr lang="en-US"/>
          </a:p>
        </p:txBody>
      </p:sp>
      <p:pic>
        <p:nvPicPr>
          <p:cNvPr id="3074" name="Picture 2" descr="C:\Users\admin\Desktop\bragg spec.png"/>
          <p:cNvPicPr>
            <a:picLocks noGrp="1" noChangeAspect="1" noChangeArrowheads="1"/>
          </p:cNvPicPr>
          <p:nvPr>
            <p:ph sz="quarter" idx="2"/>
          </p:nvPr>
        </p:nvPicPr>
        <p:blipFill>
          <a:blip r:embed="rId2"/>
          <a:stretch>
            <a:fillRect/>
          </a:stretch>
        </p:blipFill>
        <p:spPr bwMode="auto">
          <a:xfrm>
            <a:off x="1072356" y="3429794"/>
            <a:ext cx="2809875" cy="1628775"/>
          </a:xfrm>
          <a:prstGeom prst="rect">
            <a:avLst/>
          </a:prstGeom>
          <a:noFill/>
        </p:spPr>
      </p:pic>
      <p:pic>
        <p:nvPicPr>
          <p:cNvPr id="3076" name="Picture 4" descr="C:\Users\admin\Desktop\ques.png"/>
          <p:cNvPicPr>
            <a:picLocks noGrp="1" noChangeAspect="1" noChangeArrowheads="1"/>
          </p:cNvPicPr>
          <p:nvPr>
            <p:ph sz="quarter" idx="4"/>
          </p:nvPr>
        </p:nvPicPr>
        <p:blipFill>
          <a:blip r:embed="rId3"/>
          <a:stretch>
            <a:fillRect/>
          </a:stretch>
        </p:blipFill>
        <p:spPr bwMode="auto">
          <a:xfrm>
            <a:off x="5437187" y="3315494"/>
            <a:ext cx="2457450" cy="1857375"/>
          </a:xfrm>
          <a:prstGeom prst="rect">
            <a:avLst/>
          </a:prstGeom>
          <a:noFill/>
        </p:spPr>
      </p:pic>
      <p:sp>
        <p:nvSpPr>
          <p:cNvPr id="8" name="Footer Placeholder 7"/>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u="sng" dirty="0"/>
              <a:t>Verification of Bragg’s equation</a:t>
            </a:r>
          </a:p>
        </p:txBody>
      </p:sp>
      <p:sp>
        <p:nvSpPr>
          <p:cNvPr id="3" name="Text Placeholder 2"/>
          <p:cNvSpPr>
            <a:spLocks noGrp="1"/>
          </p:cNvSpPr>
          <p:nvPr>
            <p:ph type="body" idx="1"/>
          </p:nvPr>
        </p:nvSpPr>
        <p:spPr/>
        <p:txBody>
          <a:bodyPr/>
          <a:lstStyle/>
          <a:p>
            <a:endParaRPr lang="en-US" dirty="0"/>
          </a:p>
        </p:txBody>
      </p:sp>
      <p:sp>
        <p:nvSpPr>
          <p:cNvPr id="5" name="Text Placeholder 4"/>
          <p:cNvSpPr>
            <a:spLocks noGrp="1"/>
          </p:cNvSpPr>
          <p:nvPr>
            <p:ph type="body" sz="half" idx="3"/>
          </p:nvPr>
        </p:nvSpPr>
        <p:spPr/>
        <p:txBody>
          <a:bodyPr/>
          <a:lstStyle/>
          <a:p>
            <a:endParaRPr lang="en-US"/>
          </a:p>
        </p:txBody>
      </p:sp>
      <p:sp>
        <p:nvSpPr>
          <p:cNvPr id="4" name="Content Placeholder 3"/>
          <p:cNvSpPr>
            <a:spLocks noGrp="1"/>
          </p:cNvSpPr>
          <p:nvPr>
            <p:ph sz="quarter" idx="2"/>
          </p:nvPr>
        </p:nvSpPr>
        <p:spPr/>
        <p:txBody>
          <a:bodyPr>
            <a:normAutofit fontScale="70000" lnSpcReduction="20000"/>
          </a:bodyPr>
          <a:lstStyle/>
          <a:p>
            <a:r>
              <a:rPr lang="en-US" dirty="0"/>
              <a:t>A plot </a:t>
            </a:r>
            <a:r>
              <a:rPr lang="en-US"/>
              <a:t>is drawn </a:t>
            </a:r>
            <a:r>
              <a:rPr lang="en-US" dirty="0"/>
              <a:t>between intensity of reflected rays and angle of incidence for [100] Plane of </a:t>
            </a:r>
            <a:r>
              <a:rPr lang="en-US" dirty="0" err="1"/>
              <a:t>NaCl</a:t>
            </a:r>
            <a:r>
              <a:rPr lang="en-US" dirty="0"/>
              <a:t> .</a:t>
            </a:r>
          </a:p>
          <a:p>
            <a:r>
              <a:rPr lang="en-US" dirty="0"/>
              <a:t>The first ,second and third maxima occur at angles 5.9,11.85,and 18.15 .The sine values for these are 0.013,0.205,0.312 respectively and whole number ratio will be 1:2:3.</a:t>
            </a:r>
          </a:p>
          <a:p>
            <a:r>
              <a:rPr lang="en-US" dirty="0"/>
              <a:t>Thus proving that first second and third maxima occur for n=1,2,3 respectively</a:t>
            </a:r>
          </a:p>
          <a:p>
            <a:r>
              <a:rPr lang="en-US" dirty="0"/>
              <a:t>Thus proving that Braggs Equation is correct and valid.</a:t>
            </a:r>
            <a:br>
              <a:rPr lang="en-US" dirty="0"/>
            </a:br>
            <a:br>
              <a:rPr lang="en-US" dirty="0"/>
            </a:br>
            <a:endParaRPr lang="en-US" dirty="0"/>
          </a:p>
        </p:txBody>
      </p:sp>
      <p:pic>
        <p:nvPicPr>
          <p:cNvPr id="4098" name="Picture 2" descr="C:\Users\admin\Desktop\CamScanner 11-01-2020 12.38.55_1.jpg"/>
          <p:cNvPicPr>
            <a:picLocks noGrp="1" noChangeAspect="1" noChangeArrowheads="1"/>
          </p:cNvPicPr>
          <p:nvPr>
            <p:ph sz="quarter" idx="4"/>
          </p:nvPr>
        </p:nvPicPr>
        <p:blipFill>
          <a:blip r:embed="rId2"/>
          <a:srcRect/>
          <a:stretch>
            <a:fillRect/>
          </a:stretch>
        </p:blipFill>
        <p:spPr bwMode="auto">
          <a:xfrm>
            <a:off x="4645025" y="2209800"/>
            <a:ext cx="4498975" cy="3810000"/>
          </a:xfrm>
          <a:prstGeom prst="rect">
            <a:avLst/>
          </a:prstGeom>
          <a:noFill/>
        </p:spPr>
      </p:pic>
      <p:sp>
        <p:nvSpPr>
          <p:cNvPr id="7" name="Footer Placeholder 6"/>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WILLIAM BRAGGS’S SPECTROMETER.</a:t>
            </a:r>
            <a:br>
              <a:rPr lang="en-US" dirty="0"/>
            </a:br>
            <a:endParaRPr lang="en-US" dirty="0"/>
          </a:p>
        </p:txBody>
      </p:sp>
      <p:pic>
        <p:nvPicPr>
          <p:cNvPr id="4" name="Content Placeholder 3" descr="C:\Users\admin\Desktop\lblock_image_braggspectrometer_2_01125a168257167.jpg"/>
          <p:cNvPicPr>
            <a:picLocks noGrp="1" noChangeAspect="1" noChangeArrowheads="1"/>
          </p:cNvPicPr>
          <p:nvPr>
            <p:ph type="pic" idx="1"/>
          </p:nvPr>
        </p:nvPicPr>
        <p:blipFill>
          <a:blip r:embed="rId2"/>
          <a:srcRect l="8577" r="8577"/>
          <a:stretch>
            <a:fillRect/>
          </a:stretch>
        </p:blipFill>
        <p:spPr bwMode="auto">
          <a:prstGeom prst="rect">
            <a:avLst/>
          </a:prstGeom>
          <a:noFill/>
        </p:spPr>
      </p:pic>
      <p:sp>
        <p:nvSpPr>
          <p:cNvPr id="6" name="Text Placeholder 5"/>
          <p:cNvSpPr>
            <a:spLocks noGrp="1"/>
          </p:cNvSpPr>
          <p:nvPr>
            <p:ph type="body" sz="half" idx="2"/>
          </p:nvPr>
        </p:nvSpPr>
        <p:spPr/>
        <p:txBody>
          <a:bodyPr/>
          <a:lstStyle/>
          <a:p>
            <a:r>
              <a:rPr lang="en-US" dirty="0" err="1"/>
              <a:t>Thanx</a:t>
            </a:r>
            <a:r>
              <a:rPr lang="en-US" dirty="0"/>
              <a:t> to William Bragg whose experiment helped us to understand crystal structures.</a:t>
            </a:r>
          </a:p>
        </p:txBody>
      </p:sp>
      <p:sp>
        <p:nvSpPr>
          <p:cNvPr id="7" name="Footer Placeholder 6"/>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i="1" u="sng" dirty="0"/>
              <a:t>Crystal structure of </a:t>
            </a:r>
            <a:r>
              <a:rPr lang="en-US" i="1" u="sng" dirty="0" err="1"/>
              <a:t>NaCl</a:t>
            </a:r>
            <a:endParaRPr lang="en-US" i="1" u="sng" dirty="0"/>
          </a:p>
        </p:txBody>
      </p:sp>
      <p:sp>
        <p:nvSpPr>
          <p:cNvPr id="7" name="Text Placeholder 6"/>
          <p:cNvSpPr>
            <a:spLocks noGrp="1"/>
          </p:cNvSpPr>
          <p:nvPr>
            <p:ph type="body" idx="1"/>
          </p:nvPr>
        </p:nvSpPr>
        <p:spPr/>
        <p:txBody>
          <a:bodyPr/>
          <a:lstStyle/>
          <a:p>
            <a:endParaRPr lang="en-US"/>
          </a:p>
        </p:txBody>
      </p:sp>
      <p:sp>
        <p:nvSpPr>
          <p:cNvPr id="8" name="Text Placeholder 7"/>
          <p:cNvSpPr>
            <a:spLocks noGrp="1"/>
          </p:cNvSpPr>
          <p:nvPr>
            <p:ph type="body" sz="half" idx="3"/>
          </p:nvPr>
        </p:nvSpPr>
        <p:spPr/>
        <p:txBody>
          <a:bodyPr/>
          <a:lstStyle/>
          <a:p>
            <a:endParaRPr lang="en-US"/>
          </a:p>
        </p:txBody>
      </p:sp>
      <p:sp>
        <p:nvSpPr>
          <p:cNvPr id="6" name="Content Placeholder 5"/>
          <p:cNvSpPr>
            <a:spLocks noGrp="1"/>
          </p:cNvSpPr>
          <p:nvPr>
            <p:ph sz="quarter" idx="2"/>
          </p:nvPr>
        </p:nvSpPr>
        <p:spPr/>
        <p:txBody>
          <a:bodyPr>
            <a:normAutofit fontScale="77500" lnSpcReduction="20000"/>
          </a:bodyPr>
          <a:lstStyle/>
          <a:p>
            <a:r>
              <a:rPr lang="en-US" dirty="0" err="1"/>
              <a:t>NaCl</a:t>
            </a:r>
            <a:r>
              <a:rPr lang="en-US" dirty="0"/>
              <a:t> belongs to </a:t>
            </a:r>
            <a:r>
              <a:rPr lang="en-US" dirty="0" err="1"/>
              <a:t>fcc</a:t>
            </a:r>
            <a:r>
              <a:rPr lang="en-US" dirty="0"/>
              <a:t> crystal .</a:t>
            </a:r>
          </a:p>
          <a:p>
            <a:r>
              <a:rPr lang="en-US" dirty="0"/>
              <a:t>This was proved by the values of   for the first order reflections from first three planes (200),(220),(111).The ratio of three planes is </a:t>
            </a:r>
          </a:p>
          <a:p>
            <a:r>
              <a:rPr lang="en-US" dirty="0"/>
              <a:t> d</a:t>
            </a:r>
            <a:r>
              <a:rPr lang="en-US" baseline="-25000" dirty="0"/>
              <a:t>200</a:t>
            </a:r>
            <a:r>
              <a:rPr lang="en-US" dirty="0"/>
              <a:t>:d</a:t>
            </a:r>
            <a:r>
              <a:rPr lang="en-US" baseline="-25000" dirty="0"/>
              <a:t>220</a:t>
            </a:r>
            <a:r>
              <a:rPr lang="en-US" dirty="0"/>
              <a:t>:d</a:t>
            </a:r>
            <a:r>
              <a:rPr lang="en-US" baseline="-25000" dirty="0"/>
              <a:t>111</a:t>
            </a:r>
            <a:r>
              <a:rPr lang="en-US" dirty="0"/>
              <a:t>= 1:0.705:1.137 .This ratio confirms </a:t>
            </a:r>
            <a:r>
              <a:rPr lang="en-US" dirty="0" err="1"/>
              <a:t>fcc</a:t>
            </a:r>
            <a:r>
              <a:rPr lang="en-US" dirty="0"/>
              <a:t>.</a:t>
            </a:r>
          </a:p>
          <a:p>
            <a:r>
              <a:rPr lang="en-US" dirty="0"/>
              <a:t>A unit cell of </a:t>
            </a:r>
            <a:r>
              <a:rPr lang="en-US" dirty="0" err="1"/>
              <a:t>NaCl</a:t>
            </a:r>
            <a:r>
              <a:rPr lang="en-US" dirty="0"/>
              <a:t> contains 4 Na </a:t>
            </a:r>
            <a:r>
              <a:rPr lang="en-US" baseline="30000" dirty="0"/>
              <a:t>+</a:t>
            </a:r>
            <a:r>
              <a:rPr lang="en-US" dirty="0"/>
              <a:t> ions and 4 </a:t>
            </a:r>
            <a:r>
              <a:rPr lang="en-US" dirty="0" err="1"/>
              <a:t>Cl</a:t>
            </a:r>
            <a:r>
              <a:rPr lang="en-US" baseline="30000" dirty="0"/>
              <a:t>-</a:t>
            </a:r>
            <a:r>
              <a:rPr lang="en-US" dirty="0"/>
              <a:t> ions.</a:t>
            </a:r>
          </a:p>
          <a:p>
            <a:r>
              <a:rPr lang="en-US" dirty="0" err="1"/>
              <a:t>Cl</a:t>
            </a:r>
            <a:r>
              <a:rPr lang="en-US" baseline="30000" dirty="0"/>
              <a:t>-</a:t>
            </a:r>
            <a:r>
              <a:rPr lang="en-US" dirty="0"/>
              <a:t> ion at corners and face </a:t>
            </a:r>
            <a:r>
              <a:rPr lang="en-US" dirty="0" err="1"/>
              <a:t>centres</a:t>
            </a:r>
            <a:r>
              <a:rPr lang="en-US" dirty="0"/>
              <a:t> [8.1/8 +6.1/2]</a:t>
            </a:r>
          </a:p>
          <a:p>
            <a:r>
              <a:rPr lang="en-US" dirty="0"/>
              <a:t>Na + ion at edge </a:t>
            </a:r>
            <a:r>
              <a:rPr lang="en-US" dirty="0" err="1"/>
              <a:t>centres</a:t>
            </a:r>
            <a:r>
              <a:rPr lang="en-US" dirty="0"/>
              <a:t> and body centre[12.1/4+1]</a:t>
            </a:r>
          </a:p>
        </p:txBody>
      </p:sp>
      <p:pic>
        <p:nvPicPr>
          <p:cNvPr id="3074" name="Picture 2" descr="C:\Users\admin\Desktop\NNACL.gif"/>
          <p:cNvPicPr>
            <a:picLocks noGrp="1" noChangeAspect="1" noChangeArrowheads="1"/>
          </p:cNvPicPr>
          <p:nvPr>
            <p:ph sz="quarter" idx="4"/>
          </p:nvPr>
        </p:nvPicPr>
        <p:blipFill>
          <a:blip r:embed="rId2"/>
          <a:stretch>
            <a:fillRect/>
          </a:stretch>
        </p:blipFill>
        <p:spPr bwMode="auto">
          <a:xfrm>
            <a:off x="4645025" y="2875193"/>
            <a:ext cx="4041775" cy="2737977"/>
          </a:xfrm>
          <a:prstGeom prst="rect">
            <a:avLst/>
          </a:prstGeom>
          <a:noFill/>
        </p:spPr>
      </p:pic>
      <p:sp>
        <p:nvSpPr>
          <p:cNvPr id="9" name="Footer Placeholder 8"/>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u="sng" dirty="0"/>
              <a:t>OCTAHEDRON AROUND EACH ION</a:t>
            </a:r>
          </a:p>
        </p:txBody>
      </p:sp>
      <p:sp>
        <p:nvSpPr>
          <p:cNvPr id="3" name="Text Placeholder 2"/>
          <p:cNvSpPr>
            <a:spLocks noGrp="1"/>
          </p:cNvSpPr>
          <p:nvPr>
            <p:ph type="body" idx="1"/>
          </p:nvPr>
        </p:nvSpPr>
        <p:spPr/>
        <p:txBody>
          <a:bodyPr/>
          <a:lstStyle/>
          <a:p>
            <a:endParaRPr lang="en-US"/>
          </a:p>
        </p:txBody>
      </p:sp>
      <p:sp>
        <p:nvSpPr>
          <p:cNvPr id="5" name="Text Placeholder 4"/>
          <p:cNvSpPr>
            <a:spLocks noGrp="1"/>
          </p:cNvSpPr>
          <p:nvPr>
            <p:ph type="body" sz="half" idx="3"/>
          </p:nvPr>
        </p:nvSpPr>
        <p:spPr/>
        <p:txBody>
          <a:bodyPr/>
          <a:lstStyle/>
          <a:p>
            <a:endParaRPr lang="en-US"/>
          </a:p>
        </p:txBody>
      </p:sp>
      <p:sp>
        <p:nvSpPr>
          <p:cNvPr id="4" name="Content Placeholder 3"/>
          <p:cNvSpPr>
            <a:spLocks noGrp="1"/>
          </p:cNvSpPr>
          <p:nvPr>
            <p:ph sz="quarter" idx="2"/>
          </p:nvPr>
        </p:nvSpPr>
        <p:spPr/>
        <p:txBody>
          <a:bodyPr>
            <a:normAutofit lnSpcReduction="10000"/>
          </a:bodyPr>
          <a:lstStyle/>
          <a:p>
            <a:r>
              <a:rPr lang="en-US" dirty="0"/>
              <a:t>Each sodium ion surrounded by 6 </a:t>
            </a:r>
            <a:r>
              <a:rPr lang="en-US" dirty="0" err="1"/>
              <a:t>Cl</a:t>
            </a:r>
            <a:r>
              <a:rPr lang="en-US" baseline="30000" dirty="0"/>
              <a:t>-</a:t>
            </a:r>
            <a:r>
              <a:rPr lang="en-US" dirty="0"/>
              <a:t> ions and each </a:t>
            </a:r>
            <a:r>
              <a:rPr lang="en-US" dirty="0" err="1"/>
              <a:t>Cl</a:t>
            </a:r>
            <a:r>
              <a:rPr lang="en-US" dirty="0"/>
              <a:t> </a:t>
            </a:r>
            <a:r>
              <a:rPr lang="en-US" baseline="30000" dirty="0"/>
              <a:t>–</a:t>
            </a:r>
            <a:r>
              <a:rPr lang="en-US" dirty="0"/>
              <a:t> ion by six sodium ions.</a:t>
            </a:r>
          </a:p>
          <a:p>
            <a:r>
              <a:rPr lang="en-US" dirty="0"/>
              <a:t>Corners and face </a:t>
            </a:r>
            <a:r>
              <a:rPr lang="en-US" dirty="0" err="1"/>
              <a:t>centres</a:t>
            </a:r>
            <a:r>
              <a:rPr lang="en-US" dirty="0"/>
              <a:t> :chloride ions(</a:t>
            </a:r>
            <a:r>
              <a:rPr lang="en-US" dirty="0" err="1"/>
              <a:t>orangecolour</a:t>
            </a:r>
            <a:r>
              <a:rPr lang="en-US" dirty="0"/>
              <a:t>)</a:t>
            </a:r>
          </a:p>
          <a:p>
            <a:r>
              <a:rPr lang="en-US" dirty="0"/>
              <a:t>Edge Centre and body centre: sodium ions(blue </a:t>
            </a:r>
            <a:r>
              <a:rPr lang="en-US" dirty="0" err="1"/>
              <a:t>colour</a:t>
            </a:r>
            <a:r>
              <a:rPr lang="en-US" dirty="0"/>
              <a:t>)</a:t>
            </a:r>
          </a:p>
        </p:txBody>
      </p:sp>
      <p:pic>
        <p:nvPicPr>
          <p:cNvPr id="4099" name="Picture 3" descr="C:\Users\admin\Desktop\octah.jpg"/>
          <p:cNvPicPr>
            <a:picLocks noGrp="1" noChangeAspect="1" noChangeArrowheads="1"/>
          </p:cNvPicPr>
          <p:nvPr>
            <p:ph sz="quarter" idx="4"/>
          </p:nvPr>
        </p:nvPicPr>
        <p:blipFill>
          <a:blip r:embed="rId2"/>
          <a:stretch>
            <a:fillRect/>
          </a:stretch>
        </p:blipFill>
        <p:spPr bwMode="auto">
          <a:xfrm>
            <a:off x="4645025" y="2550325"/>
            <a:ext cx="4041775" cy="3387712"/>
          </a:xfrm>
          <a:prstGeom prst="rect">
            <a:avLst/>
          </a:prstGeom>
          <a:noFill/>
        </p:spPr>
      </p:pic>
      <p:sp>
        <p:nvSpPr>
          <p:cNvPr id="8" name="Footer Placeholder 7"/>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i="1" u="sng" dirty="0"/>
              <a:t>Write short note on structure of </a:t>
            </a:r>
            <a:r>
              <a:rPr lang="en-US" i="1" u="sng" dirty="0" err="1"/>
              <a:t>KCl</a:t>
            </a:r>
            <a:r>
              <a:rPr lang="en-US" i="1" u="sng" dirty="0"/>
              <a:t>?</a:t>
            </a:r>
          </a:p>
        </p:txBody>
      </p:sp>
      <p:pic>
        <p:nvPicPr>
          <p:cNvPr id="5122" name="Picture 2" descr="C:\Users\admin\Desktop\KCl.png"/>
          <p:cNvPicPr>
            <a:picLocks noGrp="1" noChangeAspect="1" noChangeArrowheads="1"/>
          </p:cNvPicPr>
          <p:nvPr>
            <p:ph idx="1"/>
          </p:nvPr>
        </p:nvPicPr>
        <p:blipFill>
          <a:blip r:embed="rId2"/>
          <a:stretch>
            <a:fillRect/>
          </a:stretch>
        </p:blipFill>
        <p:spPr bwMode="auto">
          <a:xfrm>
            <a:off x="994262" y="1600200"/>
            <a:ext cx="7155475" cy="4708525"/>
          </a:xfrm>
          <a:prstGeom prst="rect">
            <a:avLst/>
          </a:prstGeom>
          <a:noFill/>
        </p:spPr>
      </p:pic>
      <p:sp>
        <p:nvSpPr>
          <p:cNvPr id="4" name="Footer Placeholder 3"/>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err="1"/>
              <a:t>CsCl</a:t>
            </a:r>
            <a:r>
              <a:rPr lang="en-US" i="1" u="sng" dirty="0"/>
              <a:t> structure</a:t>
            </a:r>
          </a:p>
        </p:txBody>
      </p:sp>
      <p:sp>
        <p:nvSpPr>
          <p:cNvPr id="4" name="Text Placeholder 3"/>
          <p:cNvSpPr>
            <a:spLocks noGrp="1"/>
          </p:cNvSpPr>
          <p:nvPr>
            <p:ph type="body" idx="1"/>
          </p:nvPr>
        </p:nvSpPr>
        <p:spPr/>
        <p:txBody>
          <a:bodyPr/>
          <a:lstStyle/>
          <a:p>
            <a:endParaRPr lang="en-US"/>
          </a:p>
        </p:txBody>
      </p:sp>
      <p:sp>
        <p:nvSpPr>
          <p:cNvPr id="6" name="Text Placeholder 5"/>
          <p:cNvSpPr>
            <a:spLocks noGrp="1"/>
          </p:cNvSpPr>
          <p:nvPr>
            <p:ph type="body" sz="half" idx="3"/>
          </p:nvPr>
        </p:nvSpPr>
        <p:spPr/>
        <p:txBody>
          <a:bodyPr/>
          <a:lstStyle/>
          <a:p>
            <a:endParaRPr lang="en-US"/>
          </a:p>
        </p:txBody>
      </p:sp>
      <p:sp>
        <p:nvSpPr>
          <p:cNvPr id="5" name="Content Placeholder 4"/>
          <p:cNvSpPr>
            <a:spLocks noGrp="1"/>
          </p:cNvSpPr>
          <p:nvPr>
            <p:ph sz="quarter" idx="2"/>
          </p:nvPr>
        </p:nvSpPr>
        <p:spPr/>
        <p:txBody>
          <a:bodyPr>
            <a:normAutofit lnSpcReduction="10000"/>
          </a:bodyPr>
          <a:lstStyle/>
          <a:p>
            <a:r>
              <a:rPr lang="en-US" dirty="0" err="1"/>
              <a:t>CsCl</a:t>
            </a:r>
            <a:r>
              <a:rPr lang="en-US" dirty="0"/>
              <a:t> has bcc structure.</a:t>
            </a:r>
          </a:p>
          <a:p>
            <a:r>
              <a:rPr lang="en-US" dirty="0"/>
              <a:t>Chloride ions occupy the corners and </a:t>
            </a:r>
            <a:r>
              <a:rPr lang="en-US" dirty="0" err="1"/>
              <a:t>caesium</a:t>
            </a:r>
            <a:r>
              <a:rPr lang="en-US" dirty="0"/>
              <a:t> ion occupies the body centre.</a:t>
            </a:r>
          </a:p>
          <a:p>
            <a:r>
              <a:rPr lang="en-US" dirty="0"/>
              <a:t>Unit cell therefore contains one </a:t>
            </a:r>
            <a:r>
              <a:rPr lang="en-US" dirty="0" err="1"/>
              <a:t>caesium</a:t>
            </a:r>
            <a:r>
              <a:rPr lang="en-US" dirty="0"/>
              <a:t> and one chloride ion.</a:t>
            </a:r>
          </a:p>
          <a:p>
            <a:r>
              <a:rPr lang="en-US" dirty="0"/>
              <a:t>8.1/8 =1(corners)</a:t>
            </a:r>
          </a:p>
          <a:p>
            <a:r>
              <a:rPr lang="en-US" dirty="0"/>
              <a:t>1 (body centre)</a:t>
            </a:r>
          </a:p>
        </p:txBody>
      </p:sp>
      <p:sp>
        <p:nvSpPr>
          <p:cNvPr id="8" name="Footer Placeholder 7"/>
          <p:cNvSpPr>
            <a:spLocks noGrp="1"/>
          </p:cNvSpPr>
          <p:nvPr>
            <p:ph type="ftr" sz="quarter" idx="11"/>
          </p:nvPr>
        </p:nvSpPr>
        <p:spPr/>
        <p:txBody>
          <a:bodyPr/>
          <a:lstStyle/>
          <a:p>
            <a:r>
              <a:rPr lang="en-US"/>
              <a:t>DEPARTMENT OF CHEMISTRY                                       SGGSJ GC PAONTA SAHIB</a:t>
            </a:r>
          </a:p>
        </p:txBody>
      </p:sp>
      <p:pic>
        <p:nvPicPr>
          <p:cNvPr id="3074" name="Picture 2" descr="C:\Users\admin\Desktop\cscl.png"/>
          <p:cNvPicPr>
            <a:picLocks noGrp="1" noChangeAspect="1" noChangeArrowheads="1"/>
          </p:cNvPicPr>
          <p:nvPr>
            <p:ph sz="quarter" idx="4"/>
          </p:nvPr>
        </p:nvPicPr>
        <p:blipFill>
          <a:blip r:embed="rId2" cstate="print"/>
          <a:srcRect/>
          <a:stretch>
            <a:fillRect/>
          </a:stretch>
        </p:blipFill>
        <p:spPr bwMode="auto">
          <a:xfrm>
            <a:off x="5102225" y="1447800"/>
            <a:ext cx="4041775" cy="2423486"/>
          </a:xfrm>
          <a:prstGeom prst="rect">
            <a:avLst/>
          </a:prstGeom>
          <a:noFill/>
        </p:spPr>
      </p:pic>
      <p:pic>
        <p:nvPicPr>
          <p:cNvPr id="10" name="Picture 2" descr="C:\Users\admin\Desktop\download.png"/>
          <p:cNvPicPr>
            <a:picLocks noChangeAspect="1" noChangeArrowheads="1"/>
          </p:cNvPicPr>
          <p:nvPr/>
        </p:nvPicPr>
        <p:blipFill>
          <a:blip r:embed="rId3"/>
          <a:srcRect/>
          <a:stretch>
            <a:fillRect/>
          </a:stretch>
        </p:blipFill>
        <p:spPr bwMode="auto">
          <a:xfrm>
            <a:off x="5638800" y="4495800"/>
            <a:ext cx="2686050" cy="1704975"/>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Defects in solids</a:t>
            </a:r>
          </a:p>
        </p:txBody>
      </p:sp>
      <p:sp>
        <p:nvSpPr>
          <p:cNvPr id="7" name="Content Placeholder 6"/>
          <p:cNvSpPr>
            <a:spLocks noGrp="1"/>
          </p:cNvSpPr>
          <p:nvPr>
            <p:ph idx="1"/>
          </p:nvPr>
        </p:nvSpPr>
        <p:spPr/>
        <p:txBody>
          <a:bodyPr/>
          <a:lstStyle/>
          <a:p>
            <a:r>
              <a:rPr lang="en-US" dirty="0"/>
              <a:t>Any deviation from perfectly ordered arrangement of </a:t>
            </a:r>
            <a:r>
              <a:rPr lang="en-US" dirty="0" err="1"/>
              <a:t>of</a:t>
            </a:r>
            <a:r>
              <a:rPr lang="en-US" dirty="0"/>
              <a:t> ions in a crystal is called imperfection or crystal defect.</a:t>
            </a:r>
          </a:p>
          <a:p>
            <a:r>
              <a:rPr lang="en-US" dirty="0"/>
              <a:t>It is of two types</a:t>
            </a:r>
          </a:p>
          <a:p>
            <a:r>
              <a:rPr lang="en-US" dirty="0" err="1"/>
              <a:t>Stoichiometric</a:t>
            </a:r>
            <a:r>
              <a:rPr lang="en-US" dirty="0"/>
              <a:t> crystal defect </a:t>
            </a:r>
          </a:p>
          <a:p>
            <a:r>
              <a:rPr lang="en-US" dirty="0"/>
              <a:t>Non </a:t>
            </a:r>
            <a:r>
              <a:rPr lang="en-US" dirty="0" err="1"/>
              <a:t>stoichiometric</a:t>
            </a:r>
            <a:r>
              <a:rPr lang="en-US" dirty="0"/>
              <a:t> crystal  defect</a:t>
            </a:r>
          </a:p>
          <a:p>
            <a:endParaRPr lang="en-US" dirty="0"/>
          </a:p>
        </p:txBody>
      </p:sp>
      <p:sp>
        <p:nvSpPr>
          <p:cNvPr id="8" name="Footer Placeholder 7"/>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STOICHIOMETRIC CRYSTALS AND DEFECTS</a:t>
            </a:r>
          </a:p>
        </p:txBody>
      </p:sp>
      <p:sp>
        <p:nvSpPr>
          <p:cNvPr id="3" name="Content Placeholder 2"/>
          <p:cNvSpPr>
            <a:spLocks noGrp="1"/>
          </p:cNvSpPr>
          <p:nvPr>
            <p:ph idx="1"/>
          </p:nvPr>
        </p:nvSpPr>
        <p:spPr/>
        <p:txBody>
          <a:bodyPr/>
          <a:lstStyle/>
          <a:p>
            <a:r>
              <a:rPr lang="en-US" dirty="0"/>
              <a:t>The compounds in which the number of positive and negative ions are exactly in the ratios indicated by their chemical formulae are </a:t>
            </a:r>
            <a:r>
              <a:rPr lang="en-US" dirty="0" err="1"/>
              <a:t>stoichiometric</a:t>
            </a:r>
            <a:r>
              <a:rPr lang="en-US" dirty="0"/>
              <a:t> compounds.</a:t>
            </a:r>
          </a:p>
          <a:p>
            <a:r>
              <a:rPr lang="en-US" dirty="0"/>
              <a:t>The two common defects in these crystals are :</a:t>
            </a:r>
            <a:r>
              <a:rPr lang="en-US" dirty="0" err="1"/>
              <a:t>Schottky</a:t>
            </a:r>
            <a:r>
              <a:rPr lang="en-US" dirty="0"/>
              <a:t> defects and </a:t>
            </a:r>
            <a:r>
              <a:rPr lang="en-US" dirty="0" err="1"/>
              <a:t>Frenkel</a:t>
            </a:r>
            <a:r>
              <a:rPr lang="en-US" dirty="0"/>
              <a:t> defects.</a:t>
            </a:r>
          </a:p>
          <a:p>
            <a:endParaRPr lang="en-US" dirty="0"/>
          </a:p>
        </p:txBody>
      </p:sp>
      <p:sp>
        <p:nvSpPr>
          <p:cNvPr id="4" name="Footer Placeholder 3"/>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Differences </a:t>
            </a:r>
          </a:p>
        </p:txBody>
      </p:sp>
      <p:pic>
        <p:nvPicPr>
          <p:cNvPr id="1026" name="Picture 2" descr="C:\Users\admin\Desktop\schhotky.jpg"/>
          <p:cNvPicPr>
            <a:picLocks noGrp="1" noChangeAspect="1" noChangeArrowheads="1"/>
          </p:cNvPicPr>
          <p:nvPr>
            <p:ph idx="1"/>
          </p:nvPr>
        </p:nvPicPr>
        <p:blipFill>
          <a:blip r:embed="rId2"/>
          <a:stretch>
            <a:fillRect/>
          </a:stretch>
        </p:blipFill>
        <p:spPr bwMode="auto">
          <a:xfrm>
            <a:off x="1436260" y="1600200"/>
            <a:ext cx="6271480" cy="4708525"/>
          </a:xfrm>
          <a:prstGeom prst="rect">
            <a:avLst/>
          </a:prstGeom>
          <a:noFill/>
        </p:spPr>
      </p:pic>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Conditions causing </a:t>
            </a:r>
            <a:r>
              <a:rPr lang="en-US" dirty="0" err="1"/>
              <a:t>Schottky</a:t>
            </a:r>
            <a:r>
              <a:rPr lang="en-US" dirty="0"/>
              <a:t> and </a:t>
            </a:r>
            <a:r>
              <a:rPr lang="en-US" dirty="0" err="1"/>
              <a:t>Frenkel</a:t>
            </a:r>
            <a:r>
              <a:rPr lang="en-US" dirty="0"/>
              <a:t> defects</a:t>
            </a:r>
          </a:p>
        </p:txBody>
      </p:sp>
      <p:sp>
        <p:nvSpPr>
          <p:cNvPr id="4" name="Text Placeholder 3"/>
          <p:cNvSpPr>
            <a:spLocks noGrp="1"/>
          </p:cNvSpPr>
          <p:nvPr>
            <p:ph type="body" idx="1"/>
          </p:nvPr>
        </p:nvSpPr>
        <p:spPr/>
        <p:txBody>
          <a:bodyPr/>
          <a:lstStyle/>
          <a:p>
            <a:r>
              <a:rPr lang="en-US" dirty="0" err="1"/>
              <a:t>Schottky</a:t>
            </a:r>
            <a:r>
              <a:rPr lang="en-US" dirty="0"/>
              <a:t> defect</a:t>
            </a:r>
          </a:p>
        </p:txBody>
      </p:sp>
      <p:sp>
        <p:nvSpPr>
          <p:cNvPr id="6" name="Text Placeholder 5"/>
          <p:cNvSpPr>
            <a:spLocks noGrp="1"/>
          </p:cNvSpPr>
          <p:nvPr>
            <p:ph type="body" sz="half" idx="3"/>
          </p:nvPr>
        </p:nvSpPr>
        <p:spPr/>
        <p:txBody>
          <a:bodyPr/>
          <a:lstStyle/>
          <a:p>
            <a:r>
              <a:rPr lang="en-US" dirty="0" err="1"/>
              <a:t>Frenkel</a:t>
            </a:r>
            <a:r>
              <a:rPr lang="en-US" dirty="0"/>
              <a:t> defect</a:t>
            </a:r>
          </a:p>
        </p:txBody>
      </p:sp>
      <p:sp>
        <p:nvSpPr>
          <p:cNvPr id="5" name="Content Placeholder 4"/>
          <p:cNvSpPr>
            <a:spLocks noGrp="1"/>
          </p:cNvSpPr>
          <p:nvPr>
            <p:ph sz="quarter" idx="2"/>
          </p:nvPr>
        </p:nvSpPr>
        <p:spPr/>
        <p:txBody>
          <a:bodyPr/>
          <a:lstStyle/>
          <a:p>
            <a:r>
              <a:rPr lang="en-US" dirty="0"/>
              <a:t>High coordination number</a:t>
            </a:r>
          </a:p>
          <a:p>
            <a:endParaRPr lang="en-US" dirty="0"/>
          </a:p>
          <a:p>
            <a:endParaRPr lang="en-US" dirty="0"/>
          </a:p>
          <a:p>
            <a:r>
              <a:rPr lang="en-US" dirty="0" err="1"/>
              <a:t>Cations</a:t>
            </a:r>
            <a:r>
              <a:rPr lang="en-US" dirty="0"/>
              <a:t> and anions of almost similar sizes.</a:t>
            </a:r>
          </a:p>
          <a:p>
            <a:endParaRPr lang="en-US" dirty="0"/>
          </a:p>
          <a:p>
            <a:r>
              <a:rPr lang="en-US" dirty="0" err="1"/>
              <a:t>NaCl,CsCl</a:t>
            </a:r>
            <a:endParaRPr lang="en-US" dirty="0"/>
          </a:p>
        </p:txBody>
      </p:sp>
      <p:sp>
        <p:nvSpPr>
          <p:cNvPr id="7" name="Content Placeholder 6"/>
          <p:cNvSpPr>
            <a:spLocks noGrp="1"/>
          </p:cNvSpPr>
          <p:nvPr>
            <p:ph sz="quarter" idx="4"/>
          </p:nvPr>
        </p:nvSpPr>
        <p:spPr/>
        <p:txBody>
          <a:bodyPr/>
          <a:lstStyle/>
          <a:p>
            <a:r>
              <a:rPr lang="en-US" dirty="0"/>
              <a:t>Low coordination number</a:t>
            </a:r>
          </a:p>
          <a:p>
            <a:endParaRPr lang="en-US" dirty="0"/>
          </a:p>
          <a:p>
            <a:endParaRPr lang="en-US" dirty="0"/>
          </a:p>
          <a:p>
            <a:r>
              <a:rPr lang="en-US" dirty="0"/>
              <a:t>Anions are much larger in size than </a:t>
            </a:r>
            <a:r>
              <a:rPr lang="en-US" dirty="0" err="1"/>
              <a:t>cations</a:t>
            </a:r>
            <a:r>
              <a:rPr lang="en-US" dirty="0"/>
              <a:t>.</a:t>
            </a:r>
          </a:p>
          <a:p>
            <a:endParaRPr lang="en-US" dirty="0"/>
          </a:p>
          <a:p>
            <a:r>
              <a:rPr lang="en-US" dirty="0" err="1"/>
              <a:t>AgCl,ZnS</a:t>
            </a:r>
            <a:endParaRPr lang="en-US" dirty="0"/>
          </a:p>
        </p:txBody>
      </p:sp>
      <p:sp>
        <p:nvSpPr>
          <p:cNvPr id="8" name="Footer Placeholder 7"/>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Non </a:t>
            </a:r>
            <a:r>
              <a:rPr lang="en-US" dirty="0" err="1"/>
              <a:t>stoichiometric</a:t>
            </a:r>
            <a:r>
              <a:rPr lang="en-US" dirty="0"/>
              <a:t> defects</a:t>
            </a:r>
          </a:p>
        </p:txBody>
      </p:sp>
      <p:pic>
        <p:nvPicPr>
          <p:cNvPr id="2050" name="Picture 2" descr="C:\Users\admin\Desktop\crystal-defect-and-significance-14-638.jpg"/>
          <p:cNvPicPr>
            <a:picLocks noGrp="1" noChangeAspect="1" noChangeArrowheads="1"/>
          </p:cNvPicPr>
          <p:nvPr>
            <p:ph idx="1"/>
          </p:nvPr>
        </p:nvPicPr>
        <p:blipFill>
          <a:blip r:embed="rId2"/>
          <a:stretch>
            <a:fillRect/>
          </a:stretch>
        </p:blipFill>
        <p:spPr bwMode="auto">
          <a:xfrm>
            <a:off x="1533525" y="2244725"/>
            <a:ext cx="6076950" cy="3419475"/>
          </a:xfrm>
          <a:prstGeom prst="rect">
            <a:avLst/>
          </a:prstGeom>
          <a:noFill/>
        </p:spPr>
      </p:pic>
      <p:sp>
        <p:nvSpPr>
          <p:cNvPr id="10" name="Footer Placeholder 9"/>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questions for Practice</a:t>
            </a:r>
          </a:p>
        </p:txBody>
      </p:sp>
      <p:sp>
        <p:nvSpPr>
          <p:cNvPr id="3" name="Content Placeholder 2"/>
          <p:cNvSpPr>
            <a:spLocks noGrp="1"/>
          </p:cNvSpPr>
          <p:nvPr>
            <p:ph idx="1"/>
          </p:nvPr>
        </p:nvSpPr>
        <p:spPr/>
        <p:txBody>
          <a:bodyPr>
            <a:normAutofit/>
          </a:bodyPr>
          <a:lstStyle/>
          <a:p>
            <a:r>
              <a:rPr lang="en-US" dirty="0"/>
              <a:t>Differentiate between metal excess and metal deficient effects?</a:t>
            </a:r>
          </a:p>
          <a:p>
            <a:r>
              <a:rPr lang="en-US" dirty="0"/>
              <a:t>Represent the following </a:t>
            </a:r>
            <a:r>
              <a:rPr lang="en-US" dirty="0" err="1"/>
              <a:t>diagramatically</a:t>
            </a:r>
            <a:r>
              <a:rPr lang="en-US" dirty="0"/>
              <a:t>:</a:t>
            </a:r>
          </a:p>
          <a:p>
            <a:r>
              <a:rPr lang="en-US" dirty="0"/>
              <a:t>Bcc lattice</a:t>
            </a:r>
          </a:p>
          <a:p>
            <a:r>
              <a:rPr lang="en-US" dirty="0"/>
              <a:t>Why </a:t>
            </a:r>
            <a:r>
              <a:rPr lang="en-US" dirty="0" err="1"/>
              <a:t>NaCl</a:t>
            </a:r>
            <a:r>
              <a:rPr lang="en-US" dirty="0"/>
              <a:t> and </a:t>
            </a:r>
            <a:r>
              <a:rPr lang="en-US" dirty="0" err="1"/>
              <a:t>KCl</a:t>
            </a:r>
            <a:r>
              <a:rPr lang="en-US" dirty="0"/>
              <a:t> have different diffraction pattern?</a:t>
            </a:r>
          </a:p>
          <a:p>
            <a:r>
              <a:rPr lang="en-US" dirty="0"/>
              <a:t>Crystalline solids are anisotropic Comment.</a:t>
            </a:r>
          </a:p>
          <a:p>
            <a:r>
              <a:rPr lang="en-US" dirty="0"/>
              <a:t>Write short note on isomorphism and polymorphism.</a:t>
            </a:r>
          </a:p>
        </p:txBody>
      </p:sp>
      <p:sp>
        <p:nvSpPr>
          <p:cNvPr id="4" name="Footer Placeholder 3"/>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lstStyle/>
          <a:p>
            <a:r>
              <a:rPr lang="en-US" dirty="0">
                <a:hlinkClick r:id="rId2"/>
              </a:rPr>
              <a:t>http://www.metafysica.nl/turing/preparation_3dim_3.html</a:t>
            </a:r>
            <a:endParaRPr lang="en-US" dirty="0"/>
          </a:p>
          <a:p>
            <a:pPr>
              <a:buNone/>
            </a:pPr>
            <a:endParaRPr lang="en-US" dirty="0">
              <a:hlinkClick r:id="rId3"/>
            </a:endParaRPr>
          </a:p>
          <a:p>
            <a:pPr>
              <a:buNone/>
            </a:pPr>
            <a:endParaRPr lang="en-US">
              <a:hlinkClick r:id="rId3"/>
            </a:endParaRPr>
          </a:p>
          <a:p>
            <a:pPr>
              <a:buNone/>
            </a:pPr>
            <a:r>
              <a:rPr lang="en-US">
                <a:hlinkClick r:id="rId3"/>
              </a:rPr>
              <a:t>http://hyperphysics.phy-astr.gsu.edu/hbase/quantum/bragg.html</a:t>
            </a:r>
            <a:endParaRPr lang="en-US"/>
          </a:p>
          <a:p>
            <a:pPr>
              <a:buNone/>
            </a:pPr>
            <a:endParaRPr lang="en-US" dirty="0"/>
          </a:p>
        </p:txBody>
      </p:sp>
      <p:sp>
        <p:nvSpPr>
          <p:cNvPr id="4" name="Footer Placeholder 3"/>
          <p:cNvSpPr>
            <a:spLocks noGrp="1"/>
          </p:cNvSpPr>
          <p:nvPr>
            <p:ph type="ftr" sz="quarter" idx="11"/>
          </p:nvPr>
        </p:nvSpPr>
        <p:spPr/>
        <p:txBody>
          <a:bodyPr/>
          <a:lstStyle/>
          <a:p>
            <a:r>
              <a:rPr lang="en-US"/>
              <a:t>DEPARTMENT OF CHEMISTRY                                       SGGSJ GC PAONTA SAHIB</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249</TotalTime>
  <Words>1340</Words>
  <Application>Microsoft Office PowerPoint</Application>
  <PresentationFormat>On-screen Show (4:3)</PresentationFormat>
  <Paragraphs>143</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Book Antiqua</vt:lpstr>
      <vt:lpstr>Calibri</vt:lpstr>
      <vt:lpstr>Lucida Sans</vt:lpstr>
      <vt:lpstr>Wingdings</vt:lpstr>
      <vt:lpstr>Wingdings 2</vt:lpstr>
      <vt:lpstr>Wingdings 3</vt:lpstr>
      <vt:lpstr>Apex</vt:lpstr>
      <vt:lpstr>CHEM 102 SECTION C</vt:lpstr>
      <vt:lpstr>Topics(As per syllabus) </vt:lpstr>
      <vt:lpstr>X-ray Diffraction by Crystals</vt:lpstr>
      <vt:lpstr>LAUE’S METHOD</vt:lpstr>
      <vt:lpstr>Laue’s method</vt:lpstr>
      <vt:lpstr>Write short note on Laue’s spots?</vt:lpstr>
      <vt:lpstr>Bragg’s Law</vt:lpstr>
      <vt:lpstr>Derivation of Bragg’s equation  n ƛ  =2dSin Ɵ  </vt:lpstr>
      <vt:lpstr>Braggs equation contd…..</vt:lpstr>
      <vt:lpstr>Experimental set up of Bragg’s Law</vt:lpstr>
      <vt:lpstr>Schematic diagram of Bragg’s Spectrometer</vt:lpstr>
      <vt:lpstr>Verification of Bragg’s equation</vt:lpstr>
      <vt:lpstr>WILLIAM BRAGGS’S SPECTROMETER. </vt:lpstr>
      <vt:lpstr>Crystal structure of NaCl</vt:lpstr>
      <vt:lpstr>OCTAHEDRON AROUND EACH ION</vt:lpstr>
      <vt:lpstr>Write short note on structure of KCl?</vt:lpstr>
      <vt:lpstr>CsCl structure</vt:lpstr>
      <vt:lpstr>Defects in solids</vt:lpstr>
      <vt:lpstr>STOICHIOMETRIC CRYSTALS AND DEFECTS</vt:lpstr>
      <vt:lpstr>Differences </vt:lpstr>
      <vt:lpstr>Conditions causing Schottky and Frenkel defects</vt:lpstr>
      <vt:lpstr>Non stoichiometric defects</vt:lpstr>
      <vt:lpstr>Some questions for Practice</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 102 SECTION C</dc:title>
  <dc:creator>admin</dc:creator>
  <cp:lastModifiedBy>amitajoshi1231@outlook.com</cp:lastModifiedBy>
  <cp:revision>29</cp:revision>
  <dcterms:created xsi:type="dcterms:W3CDTF">2020-11-01T04:56:51Z</dcterms:created>
  <dcterms:modified xsi:type="dcterms:W3CDTF">2022-07-17T08:50:29Z</dcterms:modified>
</cp:coreProperties>
</file>